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310" r:id="rId2"/>
    <p:sldId id="319" r:id="rId3"/>
    <p:sldId id="325" r:id="rId4"/>
    <p:sldId id="311" r:id="rId5"/>
    <p:sldId id="326" r:id="rId6"/>
    <p:sldId id="328" r:id="rId7"/>
    <p:sldId id="329" r:id="rId8"/>
    <p:sldId id="327" r:id="rId9"/>
    <p:sldId id="297" r:id="rId10"/>
    <p:sldId id="296" r:id="rId11"/>
    <p:sldId id="294" r:id="rId12"/>
    <p:sldId id="312" r:id="rId13"/>
    <p:sldId id="274" r:id="rId14"/>
    <p:sldId id="275" r:id="rId15"/>
    <p:sldId id="292" r:id="rId16"/>
    <p:sldId id="276" r:id="rId17"/>
    <p:sldId id="259" r:id="rId18"/>
    <p:sldId id="279" r:id="rId19"/>
    <p:sldId id="293" r:id="rId20"/>
    <p:sldId id="280" r:id="rId21"/>
    <p:sldId id="330" r:id="rId22"/>
    <p:sldId id="299" r:id="rId23"/>
    <p:sldId id="313" r:id="rId24"/>
    <p:sldId id="283" r:id="rId25"/>
    <p:sldId id="314" r:id="rId26"/>
    <p:sldId id="307" r:id="rId27"/>
    <p:sldId id="308" r:id="rId28"/>
    <p:sldId id="309" r:id="rId29"/>
    <p:sldId id="304" r:id="rId30"/>
    <p:sldId id="303" r:id="rId31"/>
    <p:sldId id="261" r:id="rId32"/>
    <p:sldId id="290"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184738-BB80-F009-6C8F-50436B1149EC}" name="Cochran, Cybèle M" initials="CC" userId="S::CochranCM2@state.gov::4cb914b4-1ed8-4590-91ae-a89d6b2a69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42" autoAdjust="0"/>
    <p:restoredTop sz="84898" autoAdjust="0"/>
  </p:normalViewPr>
  <p:slideViewPr>
    <p:cSldViewPr>
      <p:cViewPr varScale="1">
        <p:scale>
          <a:sx n="108" d="100"/>
          <a:sy n="108" d="100"/>
        </p:scale>
        <p:origin x="168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BC2D73-65A5-4D48-BC52-A4F31AB1E3FD}" type="doc">
      <dgm:prSet loTypeId="urn:microsoft.com/office/officeart/2018/2/layout/IconLabelList" loCatId="icon" qsTypeId="urn:microsoft.com/office/officeart/2005/8/quickstyle/simple1" qsCatId="simple" csTypeId="urn:microsoft.com/office/officeart/2005/8/colors/colorful4" csCatId="colorful" phldr="1"/>
      <dgm:spPr/>
      <dgm:t>
        <a:bodyPr/>
        <a:lstStyle/>
        <a:p>
          <a:endParaRPr lang="en-US"/>
        </a:p>
      </dgm:t>
    </dgm:pt>
    <dgm:pt modelId="{D931DEE8-7089-4628-87A0-AB3E73A86083}">
      <dgm:prSet custT="1"/>
      <dgm:spPr/>
      <dgm:t>
        <a:bodyPr/>
        <a:lstStyle/>
        <a:p>
          <a:pPr>
            <a:lnSpc>
              <a:spcPct val="100000"/>
            </a:lnSpc>
          </a:pPr>
          <a:r>
            <a:rPr lang="en-US" sz="1800" dirty="0">
              <a:solidFill>
                <a:srgbClr val="002060"/>
              </a:solidFill>
            </a:rPr>
            <a:t>U.S. citizen or national</a:t>
          </a:r>
        </a:p>
      </dgm:t>
    </dgm:pt>
    <dgm:pt modelId="{ACCF1830-43DD-4D88-8811-3992D815CF16}" type="parTrans" cxnId="{FE08EE2D-D15F-45A7-8FB7-A06D3495C637}">
      <dgm:prSet/>
      <dgm:spPr/>
      <dgm:t>
        <a:bodyPr/>
        <a:lstStyle/>
        <a:p>
          <a:endParaRPr lang="en-US">
            <a:solidFill>
              <a:schemeClr val="tx2">
                <a:lumMod val="75000"/>
              </a:schemeClr>
            </a:solidFill>
          </a:endParaRPr>
        </a:p>
      </dgm:t>
    </dgm:pt>
    <dgm:pt modelId="{9B612EC8-6445-4E23-9EA5-029DDDD94AED}" type="sibTrans" cxnId="{FE08EE2D-D15F-45A7-8FB7-A06D3495C637}">
      <dgm:prSet/>
      <dgm:spPr/>
      <dgm:t>
        <a:bodyPr/>
        <a:lstStyle/>
        <a:p>
          <a:endParaRPr lang="en-US">
            <a:solidFill>
              <a:schemeClr val="tx2">
                <a:lumMod val="75000"/>
              </a:schemeClr>
            </a:solidFill>
          </a:endParaRPr>
        </a:p>
      </dgm:t>
    </dgm:pt>
    <dgm:pt modelId="{E987CD2A-3034-4FE7-B7F7-6461FB7E1520}">
      <dgm:prSet custT="1"/>
      <dgm:spPr/>
      <dgm:t>
        <a:bodyPr/>
        <a:lstStyle/>
        <a:p>
          <a:pPr>
            <a:lnSpc>
              <a:spcPct val="100000"/>
            </a:lnSpc>
          </a:pPr>
          <a:r>
            <a:rPr lang="en-US" sz="1800" dirty="0">
              <a:solidFill>
                <a:srgbClr val="002060"/>
              </a:solidFill>
            </a:rPr>
            <a:t>Undergraduate student</a:t>
          </a:r>
        </a:p>
      </dgm:t>
    </dgm:pt>
    <dgm:pt modelId="{7761334B-4D79-4EC0-A394-2ACF2715B35A}" type="parTrans" cxnId="{A5892EE0-5DC2-4902-85F9-CFC11C66AC6E}">
      <dgm:prSet/>
      <dgm:spPr/>
      <dgm:t>
        <a:bodyPr/>
        <a:lstStyle/>
        <a:p>
          <a:endParaRPr lang="en-US">
            <a:solidFill>
              <a:schemeClr val="tx2">
                <a:lumMod val="75000"/>
              </a:schemeClr>
            </a:solidFill>
          </a:endParaRPr>
        </a:p>
      </dgm:t>
    </dgm:pt>
    <dgm:pt modelId="{45D72C9D-0A48-4AA7-BAAF-354D30BA0A0B}" type="sibTrans" cxnId="{A5892EE0-5DC2-4902-85F9-CFC11C66AC6E}">
      <dgm:prSet/>
      <dgm:spPr/>
      <dgm:t>
        <a:bodyPr/>
        <a:lstStyle/>
        <a:p>
          <a:endParaRPr lang="en-US">
            <a:solidFill>
              <a:schemeClr val="tx2">
                <a:lumMod val="75000"/>
              </a:schemeClr>
            </a:solidFill>
          </a:endParaRPr>
        </a:p>
      </dgm:t>
    </dgm:pt>
    <dgm:pt modelId="{DCB90484-9032-4D98-A9AB-10AD957D791C}">
      <dgm:prSet custT="1"/>
      <dgm:spPr/>
      <dgm:t>
        <a:bodyPr/>
        <a:lstStyle/>
        <a:p>
          <a:pPr>
            <a:lnSpc>
              <a:spcPct val="100000"/>
            </a:lnSpc>
          </a:pPr>
          <a:r>
            <a:rPr lang="en-US" sz="1800" dirty="0">
              <a:solidFill>
                <a:srgbClr val="002060"/>
              </a:solidFill>
            </a:rPr>
            <a:t>Program abroad must be credit-bearing </a:t>
          </a:r>
        </a:p>
      </dgm:t>
    </dgm:pt>
    <dgm:pt modelId="{9F69EE0F-7774-420E-AA2E-FA2B49996B86}" type="parTrans" cxnId="{3AF84C70-1DAC-447E-BC75-24FD530D78C2}">
      <dgm:prSet/>
      <dgm:spPr/>
      <dgm:t>
        <a:bodyPr/>
        <a:lstStyle/>
        <a:p>
          <a:endParaRPr lang="en-US">
            <a:solidFill>
              <a:schemeClr val="tx2">
                <a:lumMod val="75000"/>
              </a:schemeClr>
            </a:solidFill>
          </a:endParaRPr>
        </a:p>
      </dgm:t>
    </dgm:pt>
    <dgm:pt modelId="{B4CD42DF-8474-42E0-8A70-96900647A1B7}" type="sibTrans" cxnId="{3AF84C70-1DAC-447E-BC75-24FD530D78C2}">
      <dgm:prSet/>
      <dgm:spPr/>
      <dgm:t>
        <a:bodyPr/>
        <a:lstStyle/>
        <a:p>
          <a:endParaRPr lang="en-US">
            <a:solidFill>
              <a:schemeClr val="tx2">
                <a:lumMod val="75000"/>
              </a:schemeClr>
            </a:solidFill>
          </a:endParaRPr>
        </a:p>
      </dgm:t>
    </dgm:pt>
    <dgm:pt modelId="{06ACACB5-00F0-4C8C-A132-26D1B433C764}">
      <dgm:prSet custT="1"/>
      <dgm:spPr/>
      <dgm:t>
        <a:bodyPr/>
        <a:lstStyle/>
        <a:p>
          <a:pPr>
            <a:lnSpc>
              <a:spcPct val="100000"/>
            </a:lnSpc>
          </a:pPr>
          <a:r>
            <a:rPr lang="en-US" sz="1600" dirty="0">
              <a:solidFill>
                <a:srgbClr val="002060"/>
              </a:solidFill>
            </a:rPr>
            <a:t>Country or area of study must be a Level 1 or 2 Travel Advisory</a:t>
          </a:r>
        </a:p>
      </dgm:t>
    </dgm:pt>
    <dgm:pt modelId="{0E26CA83-0031-47E3-9D7A-7E135BD26B61}" type="parTrans" cxnId="{262A9304-7E81-47B1-9F04-CF7C0BE5AF3B}">
      <dgm:prSet/>
      <dgm:spPr/>
      <dgm:t>
        <a:bodyPr/>
        <a:lstStyle/>
        <a:p>
          <a:endParaRPr lang="en-US">
            <a:solidFill>
              <a:schemeClr val="tx2">
                <a:lumMod val="75000"/>
              </a:schemeClr>
            </a:solidFill>
          </a:endParaRPr>
        </a:p>
      </dgm:t>
    </dgm:pt>
    <dgm:pt modelId="{EF93C1C7-B1DC-4A28-9481-4CDE2A4CE637}" type="sibTrans" cxnId="{262A9304-7E81-47B1-9F04-CF7C0BE5AF3B}">
      <dgm:prSet/>
      <dgm:spPr/>
      <dgm:t>
        <a:bodyPr/>
        <a:lstStyle/>
        <a:p>
          <a:endParaRPr lang="en-US">
            <a:solidFill>
              <a:schemeClr val="tx2">
                <a:lumMod val="75000"/>
              </a:schemeClr>
            </a:solidFill>
          </a:endParaRPr>
        </a:p>
      </dgm:t>
    </dgm:pt>
    <dgm:pt modelId="{9B94DC6D-B66D-4CA2-87C6-ACA7F1BA130C}">
      <dgm:prSet/>
      <dgm:spPr/>
      <dgm:t>
        <a:bodyPr/>
        <a:lstStyle/>
        <a:p>
          <a:pPr>
            <a:lnSpc>
              <a:spcPct val="100000"/>
            </a:lnSpc>
          </a:pPr>
          <a:r>
            <a:rPr lang="en-US" dirty="0">
              <a:solidFill>
                <a:srgbClr val="002060"/>
              </a:solidFill>
            </a:rPr>
            <a:t>Recipient of </a:t>
          </a:r>
          <a:r>
            <a:rPr lang="en-US" b="1" dirty="0">
              <a:solidFill>
                <a:srgbClr val="002060"/>
              </a:solidFill>
            </a:rPr>
            <a:t>any type </a:t>
          </a:r>
          <a:r>
            <a:rPr lang="en-US" dirty="0">
              <a:solidFill>
                <a:srgbClr val="002060"/>
              </a:solidFill>
            </a:rPr>
            <a:t>of Title IV federal financial aid</a:t>
          </a:r>
        </a:p>
      </dgm:t>
    </dgm:pt>
    <dgm:pt modelId="{6BD62053-94AA-4F19-836D-9AF4BB312409}" type="parTrans" cxnId="{0B5ACBB6-E30D-4599-92C1-F254F423931C}">
      <dgm:prSet/>
      <dgm:spPr/>
      <dgm:t>
        <a:bodyPr/>
        <a:lstStyle/>
        <a:p>
          <a:endParaRPr lang="en-US">
            <a:solidFill>
              <a:schemeClr val="tx2">
                <a:lumMod val="75000"/>
              </a:schemeClr>
            </a:solidFill>
          </a:endParaRPr>
        </a:p>
      </dgm:t>
    </dgm:pt>
    <dgm:pt modelId="{8D859927-C9D5-419C-A6EB-96474F6EDE75}" type="sibTrans" cxnId="{0B5ACBB6-E30D-4599-92C1-F254F423931C}">
      <dgm:prSet/>
      <dgm:spPr/>
      <dgm:t>
        <a:bodyPr/>
        <a:lstStyle/>
        <a:p>
          <a:endParaRPr lang="en-US">
            <a:solidFill>
              <a:schemeClr val="tx2">
                <a:lumMod val="75000"/>
              </a:schemeClr>
            </a:solidFill>
          </a:endParaRPr>
        </a:p>
      </dgm:t>
    </dgm:pt>
    <dgm:pt modelId="{2EDCBFEE-0585-4C2F-B951-8CDBE81454FD}">
      <dgm:prSet custT="1"/>
      <dgm:spPr/>
      <dgm:t>
        <a:bodyPr/>
        <a:lstStyle/>
        <a:p>
          <a:pPr>
            <a:lnSpc>
              <a:spcPct val="100000"/>
            </a:lnSpc>
          </a:pPr>
          <a:r>
            <a:rPr lang="en-US" sz="1800" b="1" dirty="0">
              <a:solidFill>
                <a:srgbClr val="002060"/>
              </a:solidFill>
            </a:rPr>
            <a:t>NO </a:t>
          </a:r>
          <a:r>
            <a:rPr lang="en-US" sz="1800" dirty="0">
              <a:solidFill>
                <a:srgbClr val="002060"/>
              </a:solidFill>
            </a:rPr>
            <a:t>minimum program length!</a:t>
          </a:r>
        </a:p>
      </dgm:t>
    </dgm:pt>
    <dgm:pt modelId="{5DE27DED-F257-4FBB-B95E-A4A8A1C18413}" type="parTrans" cxnId="{C2FE9FFC-A591-4A9D-A7D8-37943546B746}">
      <dgm:prSet/>
      <dgm:spPr/>
      <dgm:t>
        <a:bodyPr/>
        <a:lstStyle/>
        <a:p>
          <a:endParaRPr lang="en-US">
            <a:solidFill>
              <a:schemeClr val="tx2">
                <a:lumMod val="75000"/>
              </a:schemeClr>
            </a:solidFill>
          </a:endParaRPr>
        </a:p>
      </dgm:t>
    </dgm:pt>
    <dgm:pt modelId="{56A096B4-ECF1-4D4C-8F43-A784DF9E77A7}" type="sibTrans" cxnId="{C2FE9FFC-A591-4A9D-A7D8-37943546B746}">
      <dgm:prSet/>
      <dgm:spPr/>
      <dgm:t>
        <a:bodyPr/>
        <a:lstStyle/>
        <a:p>
          <a:endParaRPr lang="en-US">
            <a:solidFill>
              <a:schemeClr val="tx2">
                <a:lumMod val="75000"/>
              </a:schemeClr>
            </a:solidFill>
          </a:endParaRPr>
        </a:p>
      </dgm:t>
    </dgm:pt>
    <dgm:pt modelId="{228C6794-9791-4B71-B987-59179883BD2F}" type="pres">
      <dgm:prSet presAssocID="{B7BC2D73-65A5-4D48-BC52-A4F31AB1E3FD}" presName="root" presStyleCnt="0">
        <dgm:presLayoutVars>
          <dgm:dir/>
          <dgm:resizeHandles val="exact"/>
        </dgm:presLayoutVars>
      </dgm:prSet>
      <dgm:spPr/>
    </dgm:pt>
    <dgm:pt modelId="{00393298-607C-4B90-A31A-D07519AFF684}" type="pres">
      <dgm:prSet presAssocID="{D931DEE8-7089-4628-87A0-AB3E73A86083}" presName="compNode" presStyleCnt="0"/>
      <dgm:spPr/>
    </dgm:pt>
    <dgm:pt modelId="{D51420B4-72C1-4D20-A76A-33A9927503A7}" type="pres">
      <dgm:prSet presAssocID="{D931DEE8-7089-4628-87A0-AB3E73A8608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533AABD0-77D4-4EB4-9EA3-7EE0A3442D53}" type="pres">
      <dgm:prSet presAssocID="{D931DEE8-7089-4628-87A0-AB3E73A86083}" presName="spaceRect" presStyleCnt="0"/>
      <dgm:spPr/>
    </dgm:pt>
    <dgm:pt modelId="{0A50C49C-4FA3-4330-9404-BF1532E99F6B}" type="pres">
      <dgm:prSet presAssocID="{D931DEE8-7089-4628-87A0-AB3E73A86083}" presName="textRect" presStyleLbl="revTx" presStyleIdx="0" presStyleCnt="6">
        <dgm:presLayoutVars>
          <dgm:chMax val="1"/>
          <dgm:chPref val="1"/>
        </dgm:presLayoutVars>
      </dgm:prSet>
      <dgm:spPr/>
    </dgm:pt>
    <dgm:pt modelId="{CE790644-B65B-46B9-9C68-84A9470E7438}" type="pres">
      <dgm:prSet presAssocID="{9B612EC8-6445-4E23-9EA5-029DDDD94AED}" presName="sibTrans" presStyleCnt="0"/>
      <dgm:spPr/>
    </dgm:pt>
    <dgm:pt modelId="{1F7E4538-AFEA-4FC7-A383-F88C0A9F18CD}" type="pres">
      <dgm:prSet presAssocID="{E987CD2A-3034-4FE7-B7F7-6461FB7E1520}" presName="compNode" presStyleCnt="0"/>
      <dgm:spPr/>
    </dgm:pt>
    <dgm:pt modelId="{A2859909-60B1-446C-9A5A-80EBFEFFBA6A}" type="pres">
      <dgm:prSet presAssocID="{E987CD2A-3034-4FE7-B7F7-6461FB7E152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5AD912FF-0FB6-4FAA-B4ED-E7A8A3176110}" type="pres">
      <dgm:prSet presAssocID="{E987CD2A-3034-4FE7-B7F7-6461FB7E1520}" presName="spaceRect" presStyleCnt="0"/>
      <dgm:spPr/>
    </dgm:pt>
    <dgm:pt modelId="{141A59F2-CB87-4E62-9BA2-AAD11DADAB46}" type="pres">
      <dgm:prSet presAssocID="{E987CD2A-3034-4FE7-B7F7-6461FB7E1520}" presName="textRect" presStyleLbl="revTx" presStyleIdx="1" presStyleCnt="6">
        <dgm:presLayoutVars>
          <dgm:chMax val="1"/>
          <dgm:chPref val="1"/>
        </dgm:presLayoutVars>
      </dgm:prSet>
      <dgm:spPr/>
    </dgm:pt>
    <dgm:pt modelId="{F34EEA07-A0DF-42CE-8BA4-FAED429A1CD3}" type="pres">
      <dgm:prSet presAssocID="{45D72C9D-0A48-4AA7-BAAF-354D30BA0A0B}" presName="sibTrans" presStyleCnt="0"/>
      <dgm:spPr/>
    </dgm:pt>
    <dgm:pt modelId="{E62D404D-6DC5-41EB-A6FE-2C97332F4EAE}" type="pres">
      <dgm:prSet presAssocID="{DCB90484-9032-4D98-A9AB-10AD957D791C}" presName="compNode" presStyleCnt="0"/>
      <dgm:spPr/>
    </dgm:pt>
    <dgm:pt modelId="{27BB8138-AB55-45F2-9B7B-3CB2C6F9CE91}" type="pres">
      <dgm:prSet presAssocID="{DCB90484-9032-4D98-A9AB-10AD957D791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arth Globe Europe-Africa"/>
        </a:ext>
      </dgm:extLst>
    </dgm:pt>
    <dgm:pt modelId="{6B0321A4-7970-4066-AC17-64F749CA64CA}" type="pres">
      <dgm:prSet presAssocID="{DCB90484-9032-4D98-A9AB-10AD957D791C}" presName="spaceRect" presStyleCnt="0"/>
      <dgm:spPr/>
    </dgm:pt>
    <dgm:pt modelId="{CDDB526D-41D8-424C-90DD-DF3846FF0D1C}" type="pres">
      <dgm:prSet presAssocID="{DCB90484-9032-4D98-A9AB-10AD957D791C}" presName="textRect" presStyleLbl="revTx" presStyleIdx="2" presStyleCnt="6">
        <dgm:presLayoutVars>
          <dgm:chMax val="1"/>
          <dgm:chPref val="1"/>
        </dgm:presLayoutVars>
      </dgm:prSet>
      <dgm:spPr/>
    </dgm:pt>
    <dgm:pt modelId="{6B7A76A2-8E37-47B2-8206-E83D91A63474}" type="pres">
      <dgm:prSet presAssocID="{B4CD42DF-8474-42E0-8A70-96900647A1B7}" presName="sibTrans" presStyleCnt="0"/>
      <dgm:spPr/>
    </dgm:pt>
    <dgm:pt modelId="{30A23567-005F-4479-81A2-52450442001C}" type="pres">
      <dgm:prSet presAssocID="{06ACACB5-00F0-4C8C-A132-26D1B433C764}" presName="compNode" presStyleCnt="0"/>
      <dgm:spPr/>
    </dgm:pt>
    <dgm:pt modelId="{CD44F3B6-F298-4201-8BDA-E9AF7960FEFF}" type="pres">
      <dgm:prSet presAssocID="{06ACACB5-00F0-4C8C-A132-26D1B433C76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Airplane"/>
        </a:ext>
      </dgm:extLst>
    </dgm:pt>
    <dgm:pt modelId="{6B09D96D-C7E3-44D9-ACD8-77C3B815D0BD}" type="pres">
      <dgm:prSet presAssocID="{06ACACB5-00F0-4C8C-A132-26D1B433C764}" presName="spaceRect" presStyleCnt="0"/>
      <dgm:spPr/>
    </dgm:pt>
    <dgm:pt modelId="{9964A69C-1923-42A9-AA5E-C47E3C8D45EA}" type="pres">
      <dgm:prSet presAssocID="{06ACACB5-00F0-4C8C-A132-26D1B433C764}" presName="textRect" presStyleLbl="revTx" presStyleIdx="3" presStyleCnt="6">
        <dgm:presLayoutVars>
          <dgm:chMax val="1"/>
          <dgm:chPref val="1"/>
        </dgm:presLayoutVars>
      </dgm:prSet>
      <dgm:spPr/>
    </dgm:pt>
    <dgm:pt modelId="{30D63181-DDC2-4E17-AF7B-201F63E1B757}" type="pres">
      <dgm:prSet presAssocID="{EF93C1C7-B1DC-4A28-9481-4CDE2A4CE637}" presName="sibTrans" presStyleCnt="0"/>
      <dgm:spPr/>
    </dgm:pt>
    <dgm:pt modelId="{57B03033-BAF2-4479-B3F9-A35F12E9A3FE}" type="pres">
      <dgm:prSet presAssocID="{9B94DC6D-B66D-4CA2-87C6-ACA7F1BA130C}" presName="compNode" presStyleCnt="0"/>
      <dgm:spPr/>
    </dgm:pt>
    <dgm:pt modelId="{7FDA0137-1EB3-487E-9A8A-DE49B41005A3}" type="pres">
      <dgm:prSet presAssocID="{9B94DC6D-B66D-4CA2-87C6-ACA7F1BA130C}" presName="iconRect" presStyleLbl="node1" presStyleIdx="4" presStyleCnt="6" custLinFactX="100000" custLinFactNeighborX="166370" custLinFactNeighborY="-62"/>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nk with solid fill"/>
        </a:ext>
      </dgm:extLst>
    </dgm:pt>
    <dgm:pt modelId="{C9F48B5B-A48D-4FD4-AE58-5B7223A1A66B}" type="pres">
      <dgm:prSet presAssocID="{9B94DC6D-B66D-4CA2-87C6-ACA7F1BA130C}" presName="spaceRect" presStyleCnt="0"/>
      <dgm:spPr/>
    </dgm:pt>
    <dgm:pt modelId="{965D02CF-C9FF-41EF-B4DC-6F42896777B5}" type="pres">
      <dgm:prSet presAssocID="{9B94DC6D-B66D-4CA2-87C6-ACA7F1BA130C}" presName="textRect" presStyleLbl="revTx" presStyleIdx="4" presStyleCnt="6" custLinFactX="21967" custLinFactNeighborX="100000" custLinFactNeighborY="-8467">
        <dgm:presLayoutVars>
          <dgm:chMax val="1"/>
          <dgm:chPref val="1"/>
        </dgm:presLayoutVars>
      </dgm:prSet>
      <dgm:spPr/>
    </dgm:pt>
    <dgm:pt modelId="{0A8DBF36-0CFC-46FD-9FBA-22E5B75B0D87}" type="pres">
      <dgm:prSet presAssocID="{8D859927-C9D5-419C-A6EB-96474F6EDE75}" presName="sibTrans" presStyleCnt="0"/>
      <dgm:spPr/>
    </dgm:pt>
    <dgm:pt modelId="{A6B61B45-15DF-48A3-B0B9-C5C07BD9F5B7}" type="pres">
      <dgm:prSet presAssocID="{2EDCBFEE-0585-4C2F-B951-8CDBE81454FD}" presName="compNode" presStyleCnt="0"/>
      <dgm:spPr/>
    </dgm:pt>
    <dgm:pt modelId="{F476F185-ECE6-450A-ACAB-EF9E1D045573}" type="pres">
      <dgm:prSet presAssocID="{2EDCBFEE-0585-4C2F-B951-8CDBE81454FD}" presName="iconRect" presStyleLbl="node1" presStyleIdx="5" presStyleCnt="6" custLinFactX="-100000" custLinFactNeighborX="-167555" custLinFactNeighborY="-62"/>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lock with solid fill"/>
        </a:ext>
      </dgm:extLst>
    </dgm:pt>
    <dgm:pt modelId="{F666A860-3A09-43EB-9C96-8A7FE4584704}" type="pres">
      <dgm:prSet presAssocID="{2EDCBFEE-0585-4C2F-B951-8CDBE81454FD}" presName="spaceRect" presStyleCnt="0"/>
      <dgm:spPr/>
    </dgm:pt>
    <dgm:pt modelId="{9D5817CE-1956-48FF-8713-DD17871B8FC8}" type="pres">
      <dgm:prSet presAssocID="{2EDCBFEE-0585-4C2F-B951-8CDBE81454FD}" presName="textRect" presStyleLbl="revTx" presStyleIdx="5" presStyleCnt="6" custLinFactX="-22344" custLinFactNeighborX="-100000" custLinFactNeighborY="-8467">
        <dgm:presLayoutVars>
          <dgm:chMax val="1"/>
          <dgm:chPref val="1"/>
        </dgm:presLayoutVars>
      </dgm:prSet>
      <dgm:spPr/>
    </dgm:pt>
  </dgm:ptLst>
  <dgm:cxnLst>
    <dgm:cxn modelId="{262A9304-7E81-47B1-9F04-CF7C0BE5AF3B}" srcId="{B7BC2D73-65A5-4D48-BC52-A4F31AB1E3FD}" destId="{06ACACB5-00F0-4C8C-A132-26D1B433C764}" srcOrd="3" destOrd="0" parTransId="{0E26CA83-0031-47E3-9D7A-7E135BD26B61}" sibTransId="{EF93C1C7-B1DC-4A28-9481-4CDE2A4CE637}"/>
    <dgm:cxn modelId="{3A47CA06-3C2E-4080-AB0A-5ABA8FD29792}" type="presOf" srcId="{9B94DC6D-B66D-4CA2-87C6-ACA7F1BA130C}" destId="{965D02CF-C9FF-41EF-B4DC-6F42896777B5}" srcOrd="0" destOrd="0" presId="urn:microsoft.com/office/officeart/2018/2/layout/IconLabelList"/>
    <dgm:cxn modelId="{A5DC161C-EB2D-40DD-A752-534A91AFF8CF}" type="presOf" srcId="{B7BC2D73-65A5-4D48-BC52-A4F31AB1E3FD}" destId="{228C6794-9791-4B71-B987-59179883BD2F}" srcOrd="0" destOrd="0" presId="urn:microsoft.com/office/officeart/2018/2/layout/IconLabelList"/>
    <dgm:cxn modelId="{FE08EE2D-D15F-45A7-8FB7-A06D3495C637}" srcId="{B7BC2D73-65A5-4D48-BC52-A4F31AB1E3FD}" destId="{D931DEE8-7089-4628-87A0-AB3E73A86083}" srcOrd="0" destOrd="0" parTransId="{ACCF1830-43DD-4D88-8811-3992D815CF16}" sibTransId="{9B612EC8-6445-4E23-9EA5-029DDDD94AED}"/>
    <dgm:cxn modelId="{418EF052-8B84-4E84-A661-81FB1FA9A46D}" type="presOf" srcId="{E987CD2A-3034-4FE7-B7F7-6461FB7E1520}" destId="{141A59F2-CB87-4E62-9BA2-AAD11DADAB46}" srcOrd="0" destOrd="0" presId="urn:microsoft.com/office/officeart/2018/2/layout/IconLabelList"/>
    <dgm:cxn modelId="{3AF84C70-1DAC-447E-BC75-24FD530D78C2}" srcId="{B7BC2D73-65A5-4D48-BC52-A4F31AB1E3FD}" destId="{DCB90484-9032-4D98-A9AB-10AD957D791C}" srcOrd="2" destOrd="0" parTransId="{9F69EE0F-7774-420E-AA2E-FA2B49996B86}" sibTransId="{B4CD42DF-8474-42E0-8A70-96900647A1B7}"/>
    <dgm:cxn modelId="{B8390993-F927-4C57-89A5-DE4CD35D74B2}" type="presOf" srcId="{D931DEE8-7089-4628-87A0-AB3E73A86083}" destId="{0A50C49C-4FA3-4330-9404-BF1532E99F6B}" srcOrd="0" destOrd="0" presId="urn:microsoft.com/office/officeart/2018/2/layout/IconLabelList"/>
    <dgm:cxn modelId="{92A055AA-F3E0-4BC9-80CF-44130A6301D2}" type="presOf" srcId="{06ACACB5-00F0-4C8C-A132-26D1B433C764}" destId="{9964A69C-1923-42A9-AA5E-C47E3C8D45EA}" srcOrd="0" destOrd="0" presId="urn:microsoft.com/office/officeart/2018/2/layout/IconLabelList"/>
    <dgm:cxn modelId="{C9DCEEB4-B14B-4806-B603-FB64A6A8878A}" type="presOf" srcId="{DCB90484-9032-4D98-A9AB-10AD957D791C}" destId="{CDDB526D-41D8-424C-90DD-DF3846FF0D1C}" srcOrd="0" destOrd="0" presId="urn:microsoft.com/office/officeart/2018/2/layout/IconLabelList"/>
    <dgm:cxn modelId="{E4F492B6-0445-4E00-B2D4-83A323FBC206}" type="presOf" srcId="{2EDCBFEE-0585-4C2F-B951-8CDBE81454FD}" destId="{9D5817CE-1956-48FF-8713-DD17871B8FC8}" srcOrd="0" destOrd="0" presId="urn:microsoft.com/office/officeart/2018/2/layout/IconLabelList"/>
    <dgm:cxn modelId="{0B5ACBB6-E30D-4599-92C1-F254F423931C}" srcId="{B7BC2D73-65A5-4D48-BC52-A4F31AB1E3FD}" destId="{9B94DC6D-B66D-4CA2-87C6-ACA7F1BA130C}" srcOrd="4" destOrd="0" parTransId="{6BD62053-94AA-4F19-836D-9AF4BB312409}" sibTransId="{8D859927-C9D5-419C-A6EB-96474F6EDE75}"/>
    <dgm:cxn modelId="{A5892EE0-5DC2-4902-85F9-CFC11C66AC6E}" srcId="{B7BC2D73-65A5-4D48-BC52-A4F31AB1E3FD}" destId="{E987CD2A-3034-4FE7-B7F7-6461FB7E1520}" srcOrd="1" destOrd="0" parTransId="{7761334B-4D79-4EC0-A394-2ACF2715B35A}" sibTransId="{45D72C9D-0A48-4AA7-BAAF-354D30BA0A0B}"/>
    <dgm:cxn modelId="{C2FE9FFC-A591-4A9D-A7D8-37943546B746}" srcId="{B7BC2D73-65A5-4D48-BC52-A4F31AB1E3FD}" destId="{2EDCBFEE-0585-4C2F-B951-8CDBE81454FD}" srcOrd="5" destOrd="0" parTransId="{5DE27DED-F257-4FBB-B95E-A4A8A1C18413}" sibTransId="{56A096B4-ECF1-4D4C-8F43-A784DF9E77A7}"/>
    <dgm:cxn modelId="{F232A8E7-C642-4ECD-A5E1-BB331C36C587}" type="presParOf" srcId="{228C6794-9791-4B71-B987-59179883BD2F}" destId="{00393298-607C-4B90-A31A-D07519AFF684}" srcOrd="0" destOrd="0" presId="urn:microsoft.com/office/officeart/2018/2/layout/IconLabelList"/>
    <dgm:cxn modelId="{15E3C1D6-679B-4E55-8BB9-28139D8F2065}" type="presParOf" srcId="{00393298-607C-4B90-A31A-D07519AFF684}" destId="{D51420B4-72C1-4D20-A76A-33A9927503A7}" srcOrd="0" destOrd="0" presId="urn:microsoft.com/office/officeart/2018/2/layout/IconLabelList"/>
    <dgm:cxn modelId="{2764204D-8545-47E7-B9AF-64EEAC545902}" type="presParOf" srcId="{00393298-607C-4B90-A31A-D07519AFF684}" destId="{533AABD0-77D4-4EB4-9EA3-7EE0A3442D53}" srcOrd="1" destOrd="0" presId="urn:microsoft.com/office/officeart/2018/2/layout/IconLabelList"/>
    <dgm:cxn modelId="{ECA053DD-E422-4C23-9AFB-0676AC2CA0CA}" type="presParOf" srcId="{00393298-607C-4B90-A31A-D07519AFF684}" destId="{0A50C49C-4FA3-4330-9404-BF1532E99F6B}" srcOrd="2" destOrd="0" presId="urn:microsoft.com/office/officeart/2018/2/layout/IconLabelList"/>
    <dgm:cxn modelId="{5547AF6C-FF75-4C98-B2BA-15D6FE2F2A68}" type="presParOf" srcId="{228C6794-9791-4B71-B987-59179883BD2F}" destId="{CE790644-B65B-46B9-9C68-84A9470E7438}" srcOrd="1" destOrd="0" presId="urn:microsoft.com/office/officeart/2018/2/layout/IconLabelList"/>
    <dgm:cxn modelId="{A09F87CB-D272-4380-8D53-F01CD71DC6DE}" type="presParOf" srcId="{228C6794-9791-4B71-B987-59179883BD2F}" destId="{1F7E4538-AFEA-4FC7-A383-F88C0A9F18CD}" srcOrd="2" destOrd="0" presId="urn:microsoft.com/office/officeart/2018/2/layout/IconLabelList"/>
    <dgm:cxn modelId="{C0B5CB41-928C-4815-B206-E2039CB3A639}" type="presParOf" srcId="{1F7E4538-AFEA-4FC7-A383-F88C0A9F18CD}" destId="{A2859909-60B1-446C-9A5A-80EBFEFFBA6A}" srcOrd="0" destOrd="0" presId="urn:microsoft.com/office/officeart/2018/2/layout/IconLabelList"/>
    <dgm:cxn modelId="{A295905D-EE29-4622-8510-10F75CFA2B01}" type="presParOf" srcId="{1F7E4538-AFEA-4FC7-A383-F88C0A9F18CD}" destId="{5AD912FF-0FB6-4FAA-B4ED-E7A8A3176110}" srcOrd="1" destOrd="0" presId="urn:microsoft.com/office/officeart/2018/2/layout/IconLabelList"/>
    <dgm:cxn modelId="{46C38857-267D-4B85-994F-E5470FC7445B}" type="presParOf" srcId="{1F7E4538-AFEA-4FC7-A383-F88C0A9F18CD}" destId="{141A59F2-CB87-4E62-9BA2-AAD11DADAB46}" srcOrd="2" destOrd="0" presId="urn:microsoft.com/office/officeart/2018/2/layout/IconLabelList"/>
    <dgm:cxn modelId="{C587FB17-4A8C-4CC4-8202-038F0BEBFF8F}" type="presParOf" srcId="{228C6794-9791-4B71-B987-59179883BD2F}" destId="{F34EEA07-A0DF-42CE-8BA4-FAED429A1CD3}" srcOrd="3" destOrd="0" presId="urn:microsoft.com/office/officeart/2018/2/layout/IconLabelList"/>
    <dgm:cxn modelId="{B6338B80-7315-443F-BD18-BCC237BDD9CD}" type="presParOf" srcId="{228C6794-9791-4B71-B987-59179883BD2F}" destId="{E62D404D-6DC5-41EB-A6FE-2C97332F4EAE}" srcOrd="4" destOrd="0" presId="urn:microsoft.com/office/officeart/2018/2/layout/IconLabelList"/>
    <dgm:cxn modelId="{9DDD956E-8EC9-48BB-B4DD-AE34AFEC2DF3}" type="presParOf" srcId="{E62D404D-6DC5-41EB-A6FE-2C97332F4EAE}" destId="{27BB8138-AB55-45F2-9B7B-3CB2C6F9CE91}" srcOrd="0" destOrd="0" presId="urn:microsoft.com/office/officeart/2018/2/layout/IconLabelList"/>
    <dgm:cxn modelId="{5464E0C8-70F2-4102-93F0-4F17DCE7F163}" type="presParOf" srcId="{E62D404D-6DC5-41EB-A6FE-2C97332F4EAE}" destId="{6B0321A4-7970-4066-AC17-64F749CA64CA}" srcOrd="1" destOrd="0" presId="urn:microsoft.com/office/officeart/2018/2/layout/IconLabelList"/>
    <dgm:cxn modelId="{EFEB92AC-D84F-4B3C-A429-25CECDFBE3A1}" type="presParOf" srcId="{E62D404D-6DC5-41EB-A6FE-2C97332F4EAE}" destId="{CDDB526D-41D8-424C-90DD-DF3846FF0D1C}" srcOrd="2" destOrd="0" presId="urn:microsoft.com/office/officeart/2018/2/layout/IconLabelList"/>
    <dgm:cxn modelId="{8D87E38D-8FD5-4715-AEDE-A4418DD9E8EE}" type="presParOf" srcId="{228C6794-9791-4B71-B987-59179883BD2F}" destId="{6B7A76A2-8E37-47B2-8206-E83D91A63474}" srcOrd="5" destOrd="0" presId="urn:microsoft.com/office/officeart/2018/2/layout/IconLabelList"/>
    <dgm:cxn modelId="{012D757E-82FA-439A-9A07-0C05F71E64DE}" type="presParOf" srcId="{228C6794-9791-4B71-B987-59179883BD2F}" destId="{30A23567-005F-4479-81A2-52450442001C}" srcOrd="6" destOrd="0" presId="urn:microsoft.com/office/officeart/2018/2/layout/IconLabelList"/>
    <dgm:cxn modelId="{857EFFEC-F0C7-4482-B402-D3C41B0F3090}" type="presParOf" srcId="{30A23567-005F-4479-81A2-52450442001C}" destId="{CD44F3B6-F298-4201-8BDA-E9AF7960FEFF}" srcOrd="0" destOrd="0" presId="urn:microsoft.com/office/officeart/2018/2/layout/IconLabelList"/>
    <dgm:cxn modelId="{3C72F577-D8B5-4CCE-9049-968CEF60CA82}" type="presParOf" srcId="{30A23567-005F-4479-81A2-52450442001C}" destId="{6B09D96D-C7E3-44D9-ACD8-77C3B815D0BD}" srcOrd="1" destOrd="0" presId="urn:microsoft.com/office/officeart/2018/2/layout/IconLabelList"/>
    <dgm:cxn modelId="{73069485-1419-4972-87B2-A6FA313B00BC}" type="presParOf" srcId="{30A23567-005F-4479-81A2-52450442001C}" destId="{9964A69C-1923-42A9-AA5E-C47E3C8D45EA}" srcOrd="2" destOrd="0" presId="urn:microsoft.com/office/officeart/2018/2/layout/IconLabelList"/>
    <dgm:cxn modelId="{D5BB6236-DF6F-4F50-AF34-B02919E8D1E7}" type="presParOf" srcId="{228C6794-9791-4B71-B987-59179883BD2F}" destId="{30D63181-DDC2-4E17-AF7B-201F63E1B757}" srcOrd="7" destOrd="0" presId="urn:microsoft.com/office/officeart/2018/2/layout/IconLabelList"/>
    <dgm:cxn modelId="{DDA3FD11-575D-4B05-8F26-FC1EBABE1715}" type="presParOf" srcId="{228C6794-9791-4B71-B987-59179883BD2F}" destId="{57B03033-BAF2-4479-B3F9-A35F12E9A3FE}" srcOrd="8" destOrd="0" presId="urn:microsoft.com/office/officeart/2018/2/layout/IconLabelList"/>
    <dgm:cxn modelId="{F2403000-E080-4BE7-914A-DB2040980062}" type="presParOf" srcId="{57B03033-BAF2-4479-B3F9-A35F12E9A3FE}" destId="{7FDA0137-1EB3-487E-9A8A-DE49B41005A3}" srcOrd="0" destOrd="0" presId="urn:microsoft.com/office/officeart/2018/2/layout/IconLabelList"/>
    <dgm:cxn modelId="{B85AD29E-9255-4168-87D4-94EF2B293F9C}" type="presParOf" srcId="{57B03033-BAF2-4479-B3F9-A35F12E9A3FE}" destId="{C9F48B5B-A48D-4FD4-AE58-5B7223A1A66B}" srcOrd="1" destOrd="0" presId="urn:microsoft.com/office/officeart/2018/2/layout/IconLabelList"/>
    <dgm:cxn modelId="{CA943FE3-A5D6-465D-9835-3045B1CE18FE}" type="presParOf" srcId="{57B03033-BAF2-4479-B3F9-A35F12E9A3FE}" destId="{965D02CF-C9FF-41EF-B4DC-6F42896777B5}" srcOrd="2" destOrd="0" presId="urn:microsoft.com/office/officeart/2018/2/layout/IconLabelList"/>
    <dgm:cxn modelId="{F70F0CDC-F4D7-4E5C-996D-5DE8696CA7C6}" type="presParOf" srcId="{228C6794-9791-4B71-B987-59179883BD2F}" destId="{0A8DBF36-0CFC-46FD-9FBA-22E5B75B0D87}" srcOrd="9" destOrd="0" presId="urn:microsoft.com/office/officeart/2018/2/layout/IconLabelList"/>
    <dgm:cxn modelId="{D20BDD77-5619-4629-B817-F434EEE5774E}" type="presParOf" srcId="{228C6794-9791-4B71-B987-59179883BD2F}" destId="{A6B61B45-15DF-48A3-B0B9-C5C07BD9F5B7}" srcOrd="10" destOrd="0" presId="urn:microsoft.com/office/officeart/2018/2/layout/IconLabelList"/>
    <dgm:cxn modelId="{695C5BDC-F4DC-40A7-9F99-FA11DB5DAB24}" type="presParOf" srcId="{A6B61B45-15DF-48A3-B0B9-C5C07BD9F5B7}" destId="{F476F185-ECE6-450A-ACAB-EF9E1D045573}" srcOrd="0" destOrd="0" presId="urn:microsoft.com/office/officeart/2018/2/layout/IconLabelList"/>
    <dgm:cxn modelId="{EADBABCD-4719-417A-967D-29C9D5D9809D}" type="presParOf" srcId="{A6B61B45-15DF-48A3-B0B9-C5C07BD9F5B7}" destId="{F666A860-3A09-43EB-9C96-8A7FE4584704}" srcOrd="1" destOrd="0" presId="urn:microsoft.com/office/officeart/2018/2/layout/IconLabelList"/>
    <dgm:cxn modelId="{7138ED55-4C90-419C-A55E-CECBACD5F8EE}" type="presParOf" srcId="{A6B61B45-15DF-48A3-B0B9-C5C07BD9F5B7}" destId="{9D5817CE-1956-48FF-8713-DD17871B8FC8}"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420B4-72C1-4D20-A76A-33A9927503A7}">
      <dsp:nvSpPr>
        <dsp:cNvPr id="0" name=""/>
        <dsp:cNvSpPr/>
      </dsp:nvSpPr>
      <dsp:spPr>
        <a:xfrm>
          <a:off x="1366201" y="52040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50C49C-4FA3-4330-9404-BF1532E99F6B}">
      <dsp:nvSpPr>
        <dsp:cNvPr id="0" name=""/>
        <dsp:cNvSpPr/>
      </dsp:nvSpPr>
      <dsp:spPr>
        <a:xfrm>
          <a:off x="871201" y="1659099"/>
          <a:ext cx="180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solidFill>
                <a:srgbClr val="002060"/>
              </a:solidFill>
            </a:rPr>
            <a:t>U.S. citizen or national</a:t>
          </a:r>
        </a:p>
      </dsp:txBody>
      <dsp:txXfrm>
        <a:off x="871201" y="1659099"/>
        <a:ext cx="1800000" cy="855000"/>
      </dsp:txXfrm>
    </dsp:sp>
    <dsp:sp modelId="{A2859909-60B1-446C-9A5A-80EBFEFFBA6A}">
      <dsp:nvSpPr>
        <dsp:cNvPr id="0" name=""/>
        <dsp:cNvSpPr/>
      </dsp:nvSpPr>
      <dsp:spPr>
        <a:xfrm>
          <a:off x="3481201" y="52040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1A59F2-CB87-4E62-9BA2-AAD11DADAB46}">
      <dsp:nvSpPr>
        <dsp:cNvPr id="0" name=""/>
        <dsp:cNvSpPr/>
      </dsp:nvSpPr>
      <dsp:spPr>
        <a:xfrm>
          <a:off x="2986201" y="1659099"/>
          <a:ext cx="180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solidFill>
                <a:srgbClr val="002060"/>
              </a:solidFill>
            </a:rPr>
            <a:t>Undergraduate student</a:t>
          </a:r>
        </a:p>
      </dsp:txBody>
      <dsp:txXfrm>
        <a:off x="2986201" y="1659099"/>
        <a:ext cx="1800000" cy="855000"/>
      </dsp:txXfrm>
    </dsp:sp>
    <dsp:sp modelId="{27BB8138-AB55-45F2-9B7B-3CB2C6F9CE91}">
      <dsp:nvSpPr>
        <dsp:cNvPr id="0" name=""/>
        <dsp:cNvSpPr/>
      </dsp:nvSpPr>
      <dsp:spPr>
        <a:xfrm>
          <a:off x="5596201" y="52040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DB526D-41D8-424C-90DD-DF3846FF0D1C}">
      <dsp:nvSpPr>
        <dsp:cNvPr id="0" name=""/>
        <dsp:cNvSpPr/>
      </dsp:nvSpPr>
      <dsp:spPr>
        <a:xfrm>
          <a:off x="5101201" y="1659099"/>
          <a:ext cx="180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solidFill>
                <a:srgbClr val="002060"/>
              </a:solidFill>
            </a:rPr>
            <a:t>Program abroad must be credit-bearing </a:t>
          </a:r>
        </a:p>
      </dsp:txBody>
      <dsp:txXfrm>
        <a:off x="5101201" y="1659099"/>
        <a:ext cx="1800000" cy="855000"/>
      </dsp:txXfrm>
    </dsp:sp>
    <dsp:sp modelId="{CD44F3B6-F298-4201-8BDA-E9AF7960FEFF}">
      <dsp:nvSpPr>
        <dsp:cNvPr id="0" name=""/>
        <dsp:cNvSpPr/>
      </dsp:nvSpPr>
      <dsp:spPr>
        <a:xfrm>
          <a:off x="1366201" y="2964099"/>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4A69C-1923-42A9-AA5E-C47E3C8D45EA}">
      <dsp:nvSpPr>
        <dsp:cNvPr id="0" name=""/>
        <dsp:cNvSpPr/>
      </dsp:nvSpPr>
      <dsp:spPr>
        <a:xfrm>
          <a:off x="871201" y="4102790"/>
          <a:ext cx="180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solidFill>
                <a:srgbClr val="002060"/>
              </a:solidFill>
            </a:rPr>
            <a:t>Country or area of study must be a Level 1 or 2 Travel Advisory</a:t>
          </a:r>
        </a:p>
      </dsp:txBody>
      <dsp:txXfrm>
        <a:off x="871201" y="4102790"/>
        <a:ext cx="1800000" cy="855000"/>
      </dsp:txXfrm>
    </dsp:sp>
    <dsp:sp modelId="{7FDA0137-1EB3-487E-9A8A-DE49B41005A3}">
      <dsp:nvSpPr>
        <dsp:cNvPr id="0" name=""/>
        <dsp:cNvSpPr/>
      </dsp:nvSpPr>
      <dsp:spPr>
        <a:xfrm>
          <a:off x="5638798" y="2963596"/>
          <a:ext cx="810000" cy="81000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5D02CF-C9FF-41EF-B4DC-6F42896777B5}">
      <dsp:nvSpPr>
        <dsp:cNvPr id="0" name=""/>
        <dsp:cNvSpPr/>
      </dsp:nvSpPr>
      <dsp:spPr>
        <a:xfrm>
          <a:off x="5181607" y="4030398"/>
          <a:ext cx="180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solidFill>
                <a:srgbClr val="002060"/>
              </a:solidFill>
            </a:rPr>
            <a:t>Recipient of </a:t>
          </a:r>
          <a:r>
            <a:rPr lang="en-US" sz="1700" b="1" kern="1200" dirty="0">
              <a:solidFill>
                <a:srgbClr val="002060"/>
              </a:solidFill>
            </a:rPr>
            <a:t>any type </a:t>
          </a:r>
          <a:r>
            <a:rPr lang="en-US" sz="1700" kern="1200" dirty="0">
              <a:solidFill>
                <a:srgbClr val="002060"/>
              </a:solidFill>
            </a:rPr>
            <a:t>of Title IV federal financial aid</a:t>
          </a:r>
        </a:p>
      </dsp:txBody>
      <dsp:txXfrm>
        <a:off x="5181607" y="4030398"/>
        <a:ext cx="1800000" cy="855000"/>
      </dsp:txXfrm>
    </dsp:sp>
    <dsp:sp modelId="{F476F185-ECE6-450A-ACAB-EF9E1D045573}">
      <dsp:nvSpPr>
        <dsp:cNvPr id="0" name=""/>
        <dsp:cNvSpPr/>
      </dsp:nvSpPr>
      <dsp:spPr>
        <a:xfrm>
          <a:off x="3429005" y="2963596"/>
          <a:ext cx="810000" cy="810000"/>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817CE-1956-48FF-8713-DD17871B8FC8}">
      <dsp:nvSpPr>
        <dsp:cNvPr id="0" name=""/>
        <dsp:cNvSpPr/>
      </dsp:nvSpPr>
      <dsp:spPr>
        <a:xfrm>
          <a:off x="2899009" y="4030398"/>
          <a:ext cx="18000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solidFill>
                <a:srgbClr val="002060"/>
              </a:solidFill>
            </a:rPr>
            <a:t>NO </a:t>
          </a:r>
          <a:r>
            <a:rPr lang="en-US" sz="1800" kern="1200" dirty="0">
              <a:solidFill>
                <a:srgbClr val="002060"/>
              </a:solidFill>
            </a:rPr>
            <a:t>minimum program length!</a:t>
          </a:r>
        </a:p>
      </dsp:txBody>
      <dsp:txXfrm>
        <a:off x="2899009" y="4030398"/>
        <a:ext cx="1800000" cy="855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679CF-59CB-4EB0-8BD4-D3CC26CF74BB}" type="datetimeFigureOut">
              <a:rPr lang="en-US" smtClean="0"/>
              <a:t>8/14/24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06A46-42F1-4EF1-A52B-4311DC713D54}" type="slidenum">
              <a:rPr lang="en-US" smtClean="0"/>
              <a:t>‹#›</a:t>
            </a:fld>
            <a:endParaRPr lang="en-US"/>
          </a:p>
        </p:txBody>
      </p:sp>
    </p:spTree>
    <p:extLst>
      <p:ext uri="{BB962C8B-B14F-4D97-AF65-F5344CB8AC3E}">
        <p14:creationId xmlns:p14="http://schemas.microsoft.com/office/powerpoint/2010/main" val="188485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ilmanscholarship.org/applicants/selection-criteria/#1550782388271-05395dcf-7dd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ilmanscholarship.org/applicants/selection-criteria/#1550782388271-05395dcf-7dd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ilmanscholarship.org/applicants/essays#cnl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ravel.state.gov/content/travel/en/traveladvisories/traveladvisorie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1</a:t>
            </a:fld>
            <a:endParaRPr lang="en-US"/>
          </a:p>
        </p:txBody>
      </p:sp>
    </p:spTree>
    <p:extLst>
      <p:ext uri="{BB962C8B-B14F-4D97-AF65-F5344CB8AC3E}">
        <p14:creationId xmlns:p14="http://schemas.microsoft.com/office/powerpoint/2010/main" val="1762399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FontTx/>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 support of the CHIPS and Science Act of 2022, the U.S. Department of State is dedicated to supporting students who are focused on Science, Technology, Engineering, or Mathematics (STEM) fields (defined as agriculture, engineering, health professions, math and computer science, and physical and life sciences) during their higher education. Applicants who are conducting STEM-related research as part of their study abroad or international internship program can apply for a supplemental award of up to $1,000. The research must already be formally integrated into their credit-bearing program. A successful applicant should demonstrate (in an essay of no more than 1,000 characters) a strong motivation to their STEM field(s) and how this research experience extends beyond their time abroad, and into their future academic and career goals. Of note, the applicant is not required to major in a STEM field.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10</a:t>
            </a:fld>
            <a:endParaRPr lang="en-US"/>
          </a:p>
        </p:txBody>
      </p:sp>
    </p:spTree>
    <p:extLst>
      <p:ext uri="{BB962C8B-B14F-4D97-AF65-F5344CB8AC3E}">
        <p14:creationId xmlns:p14="http://schemas.microsoft.com/office/powerpoint/2010/main" val="4077643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When you become a Gilman Scholar and have completed your Follow-on Service Project within 6 months after you return home, you get to have access to many different benefits and opportunities. </a:t>
            </a:r>
          </a:p>
          <a:p>
            <a:endParaRPr lang="en-US" altLang="en-US" dirty="0"/>
          </a:p>
          <a:p>
            <a:r>
              <a:rPr lang="en-US" altLang="en-US" b="1" dirty="0"/>
              <a:t>Non-Competitive Eligibility (NCE)</a:t>
            </a:r>
          </a:p>
          <a:p>
            <a:r>
              <a:rPr lang="en-US" altLang="en-US" dirty="0">
                <a:solidFill>
                  <a:srgbClr val="4A4A4A"/>
                </a:solidFill>
                <a:latin typeface="Verlag A" pitchFamily="2" charset="0"/>
              </a:rPr>
              <a:t>Alumni of the Gilman program are eligible for 12 months of noncompetitive eligibility (NCE) hiring status with the federal government. </a:t>
            </a:r>
            <a:r>
              <a:rPr lang="en-US" altLang="en-US" dirty="0"/>
              <a:t>It allows U.S. federal government agencies to hire eligible exchange program alumni outside the formal competitive job announcement process. Gilman alumni can also compete for certain federal employment jobs that are open only to federal employees. </a:t>
            </a:r>
            <a:r>
              <a:rPr lang="en-US" altLang="en-US" dirty="0">
                <a:latin typeface="Segoe UI" panose="020F0502020204030204" pitchFamily="34" charset="0"/>
              </a:rPr>
              <a:t>It’s a benefit that basically allows Gilman Alumni to jump to the front of the applicant line when applying for certain federal jobs. It doesn’t guarantee them a job but makes it much easier to be hired. </a:t>
            </a:r>
          </a:p>
          <a:p>
            <a:endParaRPr lang="en-US" altLang="en-US" dirty="0">
              <a:latin typeface="Segoe UI" panose="020F0502020204030204" pitchFamily="34" charset="0"/>
            </a:endParaRPr>
          </a:p>
          <a:p>
            <a:r>
              <a:rPr lang="en-US" altLang="en-US" dirty="0">
                <a:latin typeface="Segoe UI" panose="020F0502020204030204" pitchFamily="34" charset="0"/>
              </a:rPr>
              <a:t>This 12-month period begins on the last day of the study or intern abroad program. Federal agencies may extend the period of eligibility for as many as two additional years, or a total duration of up to three years, if after your completed program, you:</a:t>
            </a:r>
          </a:p>
          <a:p>
            <a:pPr marL="342900" indent="-342900">
              <a:buFont typeface="Arial" panose="020B0604020202020204" pitchFamily="34" charset="0"/>
              <a:buChar char="•"/>
            </a:pPr>
            <a:r>
              <a:rPr lang="en-US" altLang="en-US" dirty="0">
                <a:latin typeface="Segoe UI" panose="020F0502020204030204" pitchFamily="34" charset="0"/>
              </a:rPr>
              <a:t>Served in the military</a:t>
            </a:r>
          </a:p>
          <a:p>
            <a:pPr marL="342900" indent="-342900">
              <a:buFont typeface="Arial" panose="020B0604020202020204" pitchFamily="34" charset="0"/>
              <a:buChar char="•"/>
            </a:pPr>
            <a:r>
              <a:rPr lang="en-US" altLang="en-US" dirty="0">
                <a:latin typeface="Segoe UI" panose="020F0502020204030204" pitchFamily="34" charset="0"/>
              </a:rPr>
              <a:t>Studied at a recognized institution of higher education*</a:t>
            </a:r>
          </a:p>
          <a:p>
            <a:pPr marL="342900" indent="-342900">
              <a:buFont typeface="Arial" panose="020B0604020202020204" pitchFamily="34" charset="0"/>
              <a:buChar char="•"/>
            </a:pPr>
            <a:r>
              <a:rPr lang="en-US" altLang="en-US" dirty="0">
                <a:latin typeface="Segoe UI" panose="020F0502020204030204" pitchFamily="34" charset="0"/>
              </a:rPr>
              <a:t>Were involved in another activity that, in the agency’s view, warrants an extension.</a:t>
            </a:r>
          </a:p>
          <a:p>
            <a:pPr marL="0" indent="0">
              <a:buFont typeface="Arial" panose="020B0604020202020204" pitchFamily="34" charset="0"/>
              <a:buNone/>
            </a:pPr>
            <a:r>
              <a:rPr lang="en-US" altLang="en-US" i="1" dirty="0">
                <a:latin typeface="Segoe UI" panose="020F0502020204030204" pitchFamily="34" charset="0"/>
              </a:rPr>
              <a:t>		</a:t>
            </a:r>
          </a:p>
          <a:p>
            <a:pPr marL="0" indent="0">
              <a:buFont typeface="Arial" panose="020B0604020202020204" pitchFamily="34" charset="0"/>
              <a:buNone/>
            </a:pPr>
            <a:r>
              <a:rPr lang="en-US" altLang="en-US" i="1" dirty="0">
                <a:latin typeface="Segoe UI" panose="020F0502020204030204" pitchFamily="34" charset="0"/>
              </a:rPr>
              <a:t>*This means that alumni who return to their undergraduate studies after completing their Gilman Program are eligible for an extension in NCE status.</a:t>
            </a:r>
          </a:p>
          <a:p>
            <a:endParaRPr lang="en-US" altLang="en-US" dirty="0"/>
          </a:p>
          <a:p>
            <a:r>
              <a:rPr lang="en-US" altLang="en-US" b="1" dirty="0"/>
              <a:t>Gilman Scholar Network</a:t>
            </a:r>
          </a:p>
          <a:p>
            <a:r>
              <a:rPr lang="en-US" altLang="en-US" sz="1200" dirty="0">
                <a:solidFill>
                  <a:schemeClr val="tx1"/>
                </a:solidFill>
              </a:rPr>
              <a:t>The Gilman Scholar Network is the official site for Gilman Scholars and Alumni to connect with one another via a secure and private platform. The Gilman Scholar Network also gives Gilman Scholars and Alumni access to exclusive job postings and Gilman events.</a:t>
            </a:r>
          </a:p>
          <a:p>
            <a:endParaRPr lang="en-US" altLang="en-US" sz="1200" dirty="0">
              <a:solidFill>
                <a:schemeClr val="tx1"/>
              </a:solidFill>
            </a:endParaRPr>
          </a:p>
          <a:p>
            <a:r>
              <a:rPr lang="en-US" altLang="en-US" sz="1200" b="1" dirty="0">
                <a:solidFill>
                  <a:schemeClr val="tx1"/>
                </a:solidFill>
              </a:rPr>
              <a:t>Gilman Alumni Ambassador Program </a:t>
            </a:r>
            <a:r>
              <a:rPr lang="en-US" altLang="en-US" sz="1200" dirty="0">
                <a:solidFill>
                  <a:schemeClr val="tx1"/>
                </a:solidFill>
              </a:rPr>
              <a:t>They serve for one year as official representatives of the U.S. Department of State’s Gilman International Scholarship Program. They provide testimonials about their Gilman Scholarship experiences at campus presentations and offer application tips via written articles, videos, webinars, and special events.</a:t>
            </a:r>
          </a:p>
          <a:p>
            <a:endParaRPr lang="en-US" altLang="en-US" sz="1200" dirty="0">
              <a:solidFill>
                <a:schemeClr val="tx1"/>
              </a:solidFill>
            </a:endParaRPr>
          </a:p>
          <a:p>
            <a:r>
              <a:rPr lang="en-US" altLang="en-US" sz="1200" b="1" dirty="0">
                <a:solidFill>
                  <a:schemeClr val="tx1"/>
                </a:solidFill>
              </a:rPr>
              <a:t>Seminars &amp; Career Workshops</a:t>
            </a:r>
          </a:p>
          <a:p>
            <a:r>
              <a:rPr lang="en-US" altLang="en-US" sz="1200" dirty="0">
                <a:solidFill>
                  <a:schemeClr val="tx1"/>
                </a:solidFill>
              </a:rPr>
              <a:t>These events are available to all Gilman Scholars and Alumni to network and connect with other alumni. These workshops are also a great place to learn about the many career opportunities.</a:t>
            </a:r>
          </a:p>
          <a:p>
            <a:endParaRPr lang="en-US" altLang="en-US" sz="1200" dirty="0">
              <a:solidFill>
                <a:schemeClr val="tx1"/>
              </a:solidFill>
            </a:endParaRPr>
          </a:p>
          <a:p>
            <a:r>
              <a:rPr lang="en-US" altLang="en-US" b="1" dirty="0"/>
              <a:t>Gilman Alumni Changemaker Grant</a:t>
            </a:r>
          </a:p>
          <a:p>
            <a:r>
              <a:rPr lang="en-US" altLang="en-US" b="0" dirty="0"/>
              <a:t>Funded by IIE’s Board of Trustees, The Gilman Alumni Changemaker Grant </a:t>
            </a:r>
            <a:r>
              <a:rPr lang="en-US" b="0" i="0" dirty="0">
                <a:solidFill>
                  <a:srgbClr val="4A4A4A"/>
                </a:solidFill>
                <a:effectLst/>
                <a:highlight>
                  <a:srgbClr val="FFFFFF"/>
                </a:highlight>
                <a:latin typeface="Verlag A"/>
              </a:rPr>
              <a:t>enables Gilman alumni to continue to give back to communities through grant-supported projects. Visit </a:t>
            </a:r>
            <a:r>
              <a:rPr lang="en-US" b="0" i="0" dirty="0" err="1">
                <a:solidFill>
                  <a:srgbClr val="4A4A4A"/>
                </a:solidFill>
                <a:effectLst/>
                <a:highlight>
                  <a:srgbClr val="FFFFFF"/>
                </a:highlight>
                <a:latin typeface="Verlag A"/>
              </a:rPr>
              <a:t>gilmanscholarship.org</a:t>
            </a:r>
            <a:r>
              <a:rPr lang="en-US" b="0" i="0" dirty="0">
                <a:solidFill>
                  <a:srgbClr val="4A4A4A"/>
                </a:solidFill>
                <a:effectLst/>
                <a:highlight>
                  <a:srgbClr val="FFFFFF"/>
                </a:highlight>
                <a:latin typeface="Verlag A"/>
              </a:rPr>
              <a:t> to learn more</a:t>
            </a:r>
            <a:endParaRPr lang="en-US" altLang="en-US" dirty="0"/>
          </a:p>
          <a:p>
            <a:endParaRPr lang="en-US" alt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11</a:t>
            </a:fld>
            <a:endParaRPr lang="en-US"/>
          </a:p>
        </p:txBody>
      </p:sp>
    </p:spTree>
    <p:extLst>
      <p:ext uri="{BB962C8B-B14F-4D97-AF65-F5344CB8AC3E}">
        <p14:creationId xmlns:p14="http://schemas.microsoft.com/office/powerpoint/2010/main" val="2422829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12</a:t>
            </a:fld>
            <a:endParaRPr lang="en-US"/>
          </a:p>
        </p:txBody>
      </p:sp>
    </p:spTree>
    <p:extLst>
      <p:ext uri="{BB962C8B-B14F-4D97-AF65-F5344CB8AC3E}">
        <p14:creationId xmlns:p14="http://schemas.microsoft.com/office/powerpoint/2010/main" val="108769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entire application process is conducted online and has two steps. </a:t>
            </a:r>
          </a:p>
          <a:p>
            <a:endParaRPr lang="en-US" altLang="en-US" dirty="0"/>
          </a:p>
          <a:p>
            <a:r>
              <a:rPr lang="en-US" altLang="en-US" dirty="0"/>
              <a:t>Step 1:  The online application asks for study abroad/internship program details, three essays (or additional 4</a:t>
            </a:r>
            <a:r>
              <a:rPr lang="en-US" altLang="en-US" baseline="30000" dirty="0"/>
              <a:t>th</a:t>
            </a:r>
            <a:r>
              <a:rPr lang="en-US" altLang="en-US" dirty="0"/>
              <a:t> essay if you’re applying for the CNLA), and an undergraduate transcript. The Gilman Program requires transcripts for applicants’ current institution and transcripts from any previous institutions attended. ​These transcripts can be official or unofficial. I’ll talk about the essays in the next slides.</a:t>
            </a:r>
          </a:p>
          <a:p>
            <a:endParaRPr lang="en-US" altLang="en-US" dirty="0"/>
          </a:p>
          <a:p>
            <a:r>
              <a:rPr lang="en-US" altLang="en-US" dirty="0"/>
              <a:t>The application also requires applicants to select a study abroad advisor and a financial aid advisor within the application. </a:t>
            </a:r>
          </a:p>
          <a:p>
            <a:endParaRPr lang="en-US" altLang="en-US" dirty="0"/>
          </a:p>
          <a:p>
            <a:pPr eaLnBrk="1" hangingPunct="1">
              <a:lnSpc>
                <a:spcPct val="100000"/>
              </a:lnSpc>
            </a:pPr>
            <a:r>
              <a:rPr lang="en-US" altLang="en-US" dirty="0"/>
              <a:t>Step 2:  Once the student has submitted the application, it must be certified by both a study abroad and financial aid advisor. The deadline the advisor certifications is one week after the students’ deadline.</a:t>
            </a:r>
          </a:p>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13</a:t>
            </a:fld>
            <a:endParaRPr lang="en-US"/>
          </a:p>
        </p:txBody>
      </p:sp>
    </p:spTree>
    <p:extLst>
      <p:ext uri="{BB962C8B-B14F-4D97-AF65-F5344CB8AC3E}">
        <p14:creationId xmlns:p14="http://schemas.microsoft.com/office/powerpoint/2010/main" val="1311022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There are two community impact essays that are both required and </a:t>
            </a:r>
            <a:r>
              <a:rPr lang="en-US" altLang="en-US" sz="1200" dirty="0">
                <a:solidFill>
                  <a:schemeClr val="tx1"/>
                </a:solidFill>
              </a:rPr>
              <a:t>are equally important. We strongly encourage you to read the </a:t>
            </a:r>
            <a:r>
              <a:rPr lang="en-US" altLang="en-US" sz="1200" u="sng" dirty="0">
                <a:solidFill>
                  <a:schemeClr val="tx1"/>
                </a:solidFill>
                <a:hlinkClick r:id="rId3"/>
              </a:rPr>
              <a:t>Selection Criterion Community Impact Abroad &amp; Student’s Return Home</a:t>
            </a:r>
            <a:r>
              <a:rPr lang="en-US" altLang="en-US" sz="1200" u="sng" dirty="0">
                <a:solidFill>
                  <a:schemeClr val="tx1"/>
                </a:solidFill>
              </a:rPr>
              <a:t>. </a:t>
            </a:r>
            <a:endParaRPr lang="en-US" altLang="en-US" dirty="0"/>
          </a:p>
          <a:p>
            <a:endParaRPr lang="en-US" altLang="en-US" dirty="0"/>
          </a:p>
          <a:p>
            <a:r>
              <a:rPr lang="en-US" altLang="en-US" dirty="0"/>
              <a:t>The Community Impact: Building Mutual Understanding Essay requires you to answer how you will be a U.S. citizen diplomat as a Gilman Scholar while abroad</a:t>
            </a:r>
          </a:p>
          <a:p>
            <a:r>
              <a:rPr lang="en-US" altLang="en-US" dirty="0"/>
              <a:t>​</a:t>
            </a:r>
          </a:p>
          <a:p>
            <a:r>
              <a:rPr lang="en-US" altLang="en-US" dirty="0"/>
              <a:t>Key aspects to this essay are how you will be a U.S. representative abroad and how you will seek opportunities to become more culturally engaged and have meaningful interactions with people from different cultures on your abroad program. </a:t>
            </a:r>
          </a:p>
          <a:p>
            <a:endParaRPr lang="en-US" altLang="en-US" dirty="0"/>
          </a:p>
          <a:p>
            <a:r>
              <a:rPr lang="en-US" altLang="en-US" dirty="0"/>
              <a:t>This essay has a maximum of 3,000 characters.</a:t>
            </a:r>
          </a:p>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14</a:t>
            </a:fld>
            <a:endParaRPr lang="en-US"/>
          </a:p>
        </p:txBody>
      </p:sp>
    </p:spTree>
    <p:extLst>
      <p:ext uri="{BB962C8B-B14F-4D97-AF65-F5344CB8AC3E}">
        <p14:creationId xmlns:p14="http://schemas.microsoft.com/office/powerpoint/2010/main" val="1803106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Here are some questions to reflect on while writing your statement of purpose. </a:t>
            </a:r>
          </a:p>
          <a:p>
            <a:pPr marL="342900" indent="-342900">
              <a:buAutoNum type="arabicPeriod"/>
            </a:pPr>
            <a:r>
              <a:rPr lang="en-US" altLang="en-US" sz="1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How will studying or interning abroad help you achieve your future academic or professional goals?</a:t>
            </a:r>
          </a:p>
          <a:p>
            <a:pPr marL="342900" indent="-342900">
              <a:buAutoNum type="arabicPeriod"/>
            </a:pPr>
            <a:endParaRPr lang="en-US" altLang="en-US" sz="1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endParaRPr>
          </a:p>
          <a:p>
            <a:pPr marL="342900" indent="-342900">
              <a:buAutoNum type="arabicPeriod"/>
            </a:pPr>
            <a:r>
              <a:rPr lang="en-US" altLang="en-US" sz="1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Why did you select your specific program and host country?</a:t>
            </a:r>
          </a:p>
          <a:p>
            <a:pPr marL="342900" indent="-342900">
              <a:buAutoNum type="arabicPeriod"/>
            </a:pPr>
            <a:endParaRPr lang="en-US" altLang="en-US" sz="1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endParaRPr>
          </a:p>
          <a:p>
            <a:pPr marL="342900" indent="-342900">
              <a:buFontTx/>
              <a:buAutoNum type="arabicPeriod"/>
            </a:pPr>
            <a:r>
              <a:rPr lang="en-US" altLang="en-US" sz="1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How are you academically prepared to be a successful scholar abroad? Disclose any significant academic difficulties you have faced.</a:t>
            </a:r>
            <a:br>
              <a:rPr lang="en-US" altLang="en-US" sz="1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br>
            <a:endParaRPr lang="en-US" altLang="en-US" sz="1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endParaRPr>
          </a:p>
          <a:p>
            <a:pPr marL="342900" indent="-342900">
              <a:buAutoNum type="arabicPeriod"/>
            </a:pPr>
            <a:r>
              <a:rPr lang="en-US" altLang="en-US" sz="1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What examples of knowledge, skills, and experiences will you draw on to navigate a different environment abroad?</a:t>
            </a:r>
          </a:p>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15</a:t>
            </a:fld>
            <a:endParaRPr lang="en-US"/>
          </a:p>
        </p:txBody>
      </p:sp>
    </p:spTree>
    <p:extLst>
      <p:ext uri="{BB962C8B-B14F-4D97-AF65-F5344CB8AC3E}">
        <p14:creationId xmlns:p14="http://schemas.microsoft.com/office/powerpoint/2010/main" val="2546864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There are two community impact essays that are both required and </a:t>
            </a:r>
            <a:r>
              <a:rPr lang="en-US" altLang="en-US" sz="1200" dirty="0">
                <a:solidFill>
                  <a:schemeClr val="tx1"/>
                </a:solidFill>
              </a:rPr>
              <a:t>are equally important. We strongly encourage you to read the </a:t>
            </a:r>
            <a:r>
              <a:rPr lang="en-US" altLang="en-US" sz="1200" u="sng" dirty="0">
                <a:solidFill>
                  <a:schemeClr val="tx1"/>
                </a:solidFill>
                <a:hlinkClick r:id="rId3"/>
              </a:rPr>
              <a:t>Selection Criterion Community Impact Abroad &amp; Student’s Return Home</a:t>
            </a:r>
            <a:r>
              <a:rPr lang="en-US" altLang="en-US" sz="1200" u="sng" dirty="0">
                <a:solidFill>
                  <a:schemeClr val="tx1"/>
                </a:solidFill>
              </a:rPr>
              <a:t>. </a:t>
            </a:r>
            <a:endParaRPr lang="en-US" altLang="en-US" dirty="0"/>
          </a:p>
          <a:p>
            <a:endParaRPr lang="en-US" alt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Gilman Scholars represent the United States as citizen diplomats in their host communities; they reflect a broad range of values, beliefs, and opinions that is fundamental to providing a balanced representation of the United States abroad. Gilman Scholars are expected to contribute to the goal of building mutual understanding by sharing their own background and experiences as a U.S. citizen as well as learning about and building meaningful connections within the host community. </a:t>
            </a:r>
            <a:r>
              <a:rPr lang="en-US" altLang="en-US" dirty="0"/>
              <a:t>. </a:t>
            </a:r>
          </a:p>
          <a:p>
            <a:endParaRPr lang="en-US" altLang="en-US" dirty="0"/>
          </a:p>
          <a:p>
            <a:r>
              <a:rPr lang="en-US" altLang="en-US" dirty="0"/>
              <a:t>This essay has a maximum of 3,000 characters.</a:t>
            </a:r>
          </a:p>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16</a:t>
            </a:fld>
            <a:endParaRPr lang="en-US"/>
          </a:p>
        </p:txBody>
      </p:sp>
    </p:spTree>
    <p:extLst>
      <p:ext uri="{BB962C8B-B14F-4D97-AF65-F5344CB8AC3E}">
        <p14:creationId xmlns:p14="http://schemas.microsoft.com/office/powerpoint/2010/main" val="4082021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lnSpc>
                <a:spcPct val="100000"/>
              </a:lnSpc>
              <a:spcBef>
                <a:spcPts val="0"/>
              </a:spcBef>
              <a:spcAft>
                <a:spcPts val="0"/>
              </a:spcAft>
              <a:defRPr/>
            </a:pPr>
            <a:r>
              <a:rPr lang="en-US" dirty="0"/>
              <a:t>Here are some questions to reflect on while you write the essay on building mutual understanding:</a:t>
            </a:r>
          </a:p>
          <a:p>
            <a:pPr marL="514350" indent="-514350">
              <a:spcBef>
                <a:spcPts val="600"/>
              </a:spcBef>
              <a:buClr>
                <a:schemeClr val="accent1"/>
              </a:buClr>
              <a:buFont typeface="+mj-lt"/>
              <a:buAutoNum type="arabicPeriod"/>
            </a:pPr>
            <a:r>
              <a:rPr lang="en-US" altLang="en-US" sz="1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Thinking ahead to your experience abroad, how will you represent the United States and share your own background and experiences as a U.S. citizen during your program?</a:t>
            </a:r>
          </a:p>
          <a:p>
            <a:pPr marL="514350" indent="-514350">
              <a:spcBef>
                <a:spcPts val="600"/>
              </a:spcBef>
              <a:buClr>
                <a:schemeClr val="accent1"/>
              </a:buClr>
              <a:buFont typeface="+mj-lt"/>
              <a:buAutoNum type="arabicPeriod"/>
            </a:pPr>
            <a:endParaRPr lang="en-US" altLang="en-US" sz="1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endParaRPr>
          </a:p>
          <a:p>
            <a:pPr marL="514350" indent="-514350">
              <a:spcBef>
                <a:spcPts val="600"/>
              </a:spcBef>
              <a:buClr>
                <a:schemeClr val="accent1"/>
              </a:buClr>
              <a:buFont typeface="+mj-lt"/>
              <a:buAutoNum type="arabicPeriod"/>
            </a:pPr>
            <a:r>
              <a:rPr lang="en-US" altLang="en-US" sz="1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What opportunities will you seek to engage in the culture and build meaningful connections within your host community?</a:t>
            </a:r>
          </a:p>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17</a:t>
            </a:fld>
            <a:endParaRPr lang="en-US"/>
          </a:p>
        </p:txBody>
      </p:sp>
    </p:spTree>
    <p:extLst>
      <p:ext uri="{BB962C8B-B14F-4D97-AF65-F5344CB8AC3E}">
        <p14:creationId xmlns:p14="http://schemas.microsoft.com/office/powerpoint/2010/main" val="3548900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Gilman Program and the program’s sponsors at the U.S. Department of State value the multiplier effect that this program has on U.S. campuses and communities.</a:t>
            </a:r>
          </a:p>
          <a:p>
            <a:endParaRPr lang="en-US" altLang="en-US" dirty="0"/>
          </a:p>
          <a:p>
            <a:r>
              <a:rPr lang="en-US" altLang="en-US" dirty="0"/>
              <a:t>Therefore, the Follow-On Service Project Proposal requires you to answer how you will represent the Gilman Program upon your return home by requiring you to design a project to promote the Gilman Scholarship Program. In this essay, students are asked to map out a potential project for them to complete upon their return to the U.S. that will encourage others to study or intern abroad and spread awareness of the Gilman Scholarship Program.</a:t>
            </a:r>
          </a:p>
          <a:p>
            <a:endParaRPr lang="en-US" altLang="en-US" dirty="0"/>
          </a:p>
          <a:p>
            <a:r>
              <a:rPr lang="en-US" altLang="en-US" dirty="0"/>
              <a:t>The project can be completed on their home campus or in their local community and must be completed within 6 months of their return to the U.S. Key aspects of this essay include how you will be an effective U.S. representative at home and the creativity and feasibility of your Follow On Service Project.</a:t>
            </a:r>
          </a:p>
          <a:p>
            <a:endParaRPr lang="en-US" altLang="en-US" dirty="0"/>
          </a:p>
          <a:p>
            <a:r>
              <a:rPr lang="en-US" altLang="en-US" dirty="0"/>
              <a:t>The Gilman Program advises students to use activities and organizations that they are already involved in as an inspiration and can therefore begin discussion of their project with key contacts even prior to being awarded the scholarship.</a:t>
            </a:r>
          </a:p>
          <a:p>
            <a:endParaRPr lang="en-US" altLang="en-US" dirty="0"/>
          </a:p>
          <a:p>
            <a:r>
              <a:rPr lang="en-US" altLang="en-US" dirty="0"/>
              <a:t>We also ask that students consider their audience, tools, and timeline when proposing a project in the Gilman Scholarship Program application. </a:t>
            </a:r>
          </a:p>
          <a:p>
            <a:endParaRPr lang="en-US" altLang="en-US" dirty="0"/>
          </a:p>
          <a:p>
            <a:r>
              <a:rPr lang="en-US" altLang="en-US" dirty="0"/>
              <a:t>This essay has a maximum of 3,000 characters.</a:t>
            </a:r>
          </a:p>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18</a:t>
            </a:fld>
            <a:endParaRPr lang="en-US"/>
          </a:p>
        </p:txBody>
      </p:sp>
    </p:spTree>
    <p:extLst>
      <p:ext uri="{BB962C8B-B14F-4D97-AF65-F5344CB8AC3E}">
        <p14:creationId xmlns:p14="http://schemas.microsoft.com/office/powerpoint/2010/main" val="3266537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lnSpc>
                <a:spcPct val="100000"/>
              </a:lnSpc>
              <a:spcBef>
                <a:spcPts val="0"/>
              </a:spcBef>
              <a:spcAft>
                <a:spcPts val="0"/>
              </a:spcAft>
              <a:defRPr/>
            </a:pPr>
            <a:r>
              <a:rPr lang="en-US" dirty="0"/>
              <a:t>Here are some questions to reflect on while writing your Follow-on Service Project Proposal:</a:t>
            </a:r>
          </a:p>
          <a:p>
            <a:pPr marL="514350" indent="-514350">
              <a:buClr>
                <a:schemeClr val="bg1">
                  <a:lumMod val="50000"/>
                </a:schemeClr>
              </a:buClr>
              <a:buFont typeface="+mj-lt"/>
              <a:buAutoNum type="arabicPeriod"/>
            </a:pPr>
            <a:r>
              <a:rPr lang="en-US" altLang="en-US" sz="1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What is your project and how will it increase awareness of study abroad and the Gilman Program among your peers in your home or campus community?</a:t>
            </a:r>
            <a:br>
              <a:rPr lang="en-US" altLang="en-US" sz="1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br>
            <a:endParaRPr lang="en-US" altLang="en-US" sz="1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endParaRPr>
          </a:p>
          <a:p>
            <a:pPr marL="514350" indent="-514350">
              <a:buClr>
                <a:schemeClr val="bg1">
                  <a:lumMod val="50000"/>
                </a:schemeClr>
              </a:buClr>
              <a:buFont typeface="+mj-lt"/>
              <a:buAutoNum type="arabicPeriod"/>
            </a:pPr>
            <a:r>
              <a:rPr lang="en-US" altLang="en-US" sz="1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How will you integrate the impact of your experience abroad into your project?</a:t>
            </a:r>
            <a:br>
              <a:rPr lang="en-US" altLang="en-US" sz="1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br>
            <a:endParaRPr lang="en-US" altLang="en-US" sz="1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endParaRPr>
          </a:p>
          <a:p>
            <a:pPr marL="514350" indent="-514350">
              <a:buClr>
                <a:schemeClr val="bg1">
                  <a:lumMod val="50000"/>
                </a:schemeClr>
              </a:buClr>
              <a:buFont typeface="+mj-lt"/>
              <a:buAutoNum type="arabicPeriod"/>
            </a:pPr>
            <a:r>
              <a:rPr lang="en-US" altLang="en-US" sz="120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With which campus departments, student organizations, or community organizations will you collaborate?</a:t>
            </a:r>
          </a:p>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19</a:t>
            </a:fld>
            <a:endParaRPr lang="en-US"/>
          </a:p>
        </p:txBody>
      </p:sp>
    </p:spTree>
    <p:extLst>
      <p:ext uri="{BB962C8B-B14F-4D97-AF65-F5344CB8AC3E}">
        <p14:creationId xmlns:p14="http://schemas.microsoft.com/office/powerpoint/2010/main" val="212045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Gilman Scholarship is sponsored by the Bureau of Educational &amp; Cultural Affairs, or ECA, in the U.S. Department of State.</a:t>
            </a:r>
          </a:p>
          <a:p>
            <a:endParaRPr lang="en-US" altLang="en-US" dirty="0"/>
          </a:p>
          <a:p>
            <a:r>
              <a:rPr lang="en-US" altLang="en-US" dirty="0"/>
              <a:t>ECA leads a wide range of academic, professional, and cultural exchanges with the goal of increasing mutual understanding and respect between the people of the United States and the people of other countries. </a:t>
            </a:r>
          </a:p>
          <a:p>
            <a:r>
              <a:rPr lang="en-US" altLang="en-US" dirty="0"/>
              <a:t> </a:t>
            </a:r>
          </a:p>
          <a:p>
            <a:r>
              <a:rPr lang="en-US" altLang="en-US" dirty="0"/>
              <a:t>And the Gilman Scholarship is just one of the many programs sponsored by the ECA, and Gilman Scholars become a part of a network of approximately 55,000 people who participate in ECA programs every year. </a:t>
            </a:r>
          </a:p>
          <a:p>
            <a:r>
              <a:rPr lang="en-US" altLang="en-US" dirty="0"/>
              <a:t> </a:t>
            </a:r>
          </a:p>
          <a:p>
            <a:r>
              <a:rPr lang="en-US" altLang="en-US" dirty="0"/>
              <a:t>Gilman is within the Office of U.S.A. Study Abroad, which is committed to shaping and sustaining a more peaceful, prosperous and just world by increasing and diversifying participation in study abroad. Please visit their websites for more information.</a:t>
            </a:r>
          </a:p>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2</a:t>
            </a:fld>
            <a:endParaRPr lang="en-US"/>
          </a:p>
        </p:txBody>
      </p:sp>
    </p:spTree>
    <p:extLst>
      <p:ext uri="{BB962C8B-B14F-4D97-AF65-F5344CB8AC3E}">
        <p14:creationId xmlns:p14="http://schemas.microsoft.com/office/powerpoint/2010/main" val="4022786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 explained earlier, applicants who are studying a critical need language while abroad in a country in which the language is predominately spoken have the option to be considered for the Critical Need Language Award, for a supplemental award of up of $3,000. This award is competitive and offered to a limited number of students each year. To be considered for the Critical Need Language Award, a brief additional essay is required and can be submitted in the same Gilman application. </a:t>
            </a:r>
          </a:p>
          <a:p>
            <a:endParaRPr lang="en-US" altLang="en-US" dirty="0"/>
          </a:p>
          <a:p>
            <a:r>
              <a:rPr lang="en-US" altLang="en-US" dirty="0"/>
              <a:t>Some key points to keep in mind are:​</a:t>
            </a:r>
          </a:p>
          <a:p>
            <a:pPr>
              <a:buFontTx/>
              <a:buChar char="•"/>
            </a:pPr>
            <a:r>
              <a:rPr lang="en-US" altLang="en-US" dirty="0"/>
              <a:t>Be sure that the language you are studying while abroad is considered a Critical Need Language by the U.S. Department of State. You can see the list of Critical Need Languages at gilmanscholarship.org. Any other language study is not eligible for the Critical Need Language Award.​</a:t>
            </a:r>
          </a:p>
          <a:p>
            <a:pPr>
              <a:buFontTx/>
              <a:buChar char="•"/>
            </a:pPr>
            <a:r>
              <a:rPr lang="en-US" altLang="en-US" dirty="0"/>
              <a:t>Be sure that you are studying the Critical Need Language in a country where it is predominately spoken. ​</a:t>
            </a:r>
          </a:p>
          <a:p>
            <a:pPr>
              <a:buFontTx/>
              <a:buChar char="•"/>
            </a:pPr>
            <a:r>
              <a:rPr lang="en-US" altLang="en-US" dirty="0"/>
              <a:t>Explain the level of intensity of your critical need language study while abroad, how studying this language will further your academic and career goals, what your motivations are for learning or improving your language proficiency, and how you intend to improve your language skills while studying abroad. </a:t>
            </a:r>
          </a:p>
          <a:p>
            <a:pPr>
              <a:buFontTx/>
              <a:buChar char="•"/>
            </a:pPr>
            <a:endParaRPr lang="en-US" altLang="en-US" dirty="0"/>
          </a:p>
          <a:p>
            <a:r>
              <a:rPr lang="en-US" altLang="en-US" dirty="0"/>
              <a:t>This essay has a maximum of 2,000 characters.</a:t>
            </a:r>
          </a:p>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20</a:t>
            </a:fld>
            <a:endParaRPr lang="en-US"/>
          </a:p>
        </p:txBody>
      </p:sp>
    </p:spTree>
    <p:extLst>
      <p:ext uri="{BB962C8B-B14F-4D97-AF65-F5344CB8AC3E}">
        <p14:creationId xmlns:p14="http://schemas.microsoft.com/office/powerpoint/2010/main" val="3879995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 explained earlier, a</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pplicants who are conducting STEM-related research as part of their study abroad or international internship program can apply for a supplemental award of up to $1,000. </a:t>
            </a:r>
          </a:p>
          <a:p>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Keep in mind that applicants will be asked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summarize your STEM-related research component and your overall motivation toward this STEM field.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also share how this will contribute to your future academic and/or career goals.</a:t>
            </a:r>
          </a:p>
          <a:p>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ltLang="en-US" dirty="0"/>
          </a:p>
          <a:p>
            <a:r>
              <a:rPr lang="en-US" altLang="en-US" dirty="0"/>
              <a:t>This essay has a maximum of 1,000 characters.</a:t>
            </a:r>
          </a:p>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21</a:t>
            </a:fld>
            <a:endParaRPr lang="en-US"/>
          </a:p>
        </p:txBody>
      </p:sp>
    </p:spTree>
    <p:extLst>
      <p:ext uri="{BB962C8B-B14F-4D97-AF65-F5344CB8AC3E}">
        <p14:creationId xmlns:p14="http://schemas.microsoft.com/office/powerpoint/2010/main" val="3341661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Impact of program &amp; destination on student’s academic &amp; career trajectory: </a:t>
            </a:r>
          </a:p>
          <a:p>
            <a:pPr marL="1143000" marR="0" lvl="2" indent="-228600">
              <a:spcBef>
                <a:spcPts val="0"/>
              </a:spcBef>
              <a:spcAft>
                <a:spcPts val="0"/>
              </a:spcAft>
              <a:buFont typeface="Wingdings" pitchFamily="2" charset="2"/>
              <a:buChar char=""/>
            </a:pP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The U.S. Department of State’s Benjamin A. Gilman International Scholarship Program (Gilman Program) supports outstanding American undergraduate students of limited financial means from a broad range of backgrounds to pursue study or internships abroad, during which they gain skills that promote individual growth, contribute to career readiness, serve as citizen ambassadors, and support American economic competitiveness and national security. A successful Gilman applicant will describe how a specific program and destination will enable the applicant to reach their academic and/or career goals. A successful applicant will also clearly articulate what they anticipate gaining academically and professionally from their experience abroad.</a:t>
            </a:r>
            <a:endParaRPr lang="en-US" sz="18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Wingdings" pitchFamily="2"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Note: Preference will be given to applicants who have not studied abroad before and to Veterans of the U.S. Armed Forces.</a:t>
            </a:r>
            <a:endParaRPr lang="en-US" sz="1800" dirty="0">
              <a:effectLst/>
              <a:latin typeface="Times New Roman" panose="02020603050405020304" pitchFamily="18" charset="0"/>
              <a:ea typeface="Times New Roman" panose="02020603050405020304" pitchFamily="18" charset="0"/>
            </a:endParaRPr>
          </a:p>
          <a:p>
            <a:pPr>
              <a:defRPr/>
            </a:pPr>
            <a:endParaRPr lang="en-US" dirty="0"/>
          </a:p>
          <a:p>
            <a:pPr>
              <a:defRPr/>
            </a:pPr>
            <a:endParaRPr lang="en-US" sz="1200" dirty="0">
              <a:solidFill>
                <a:schemeClr val="tx1"/>
              </a:solidFill>
            </a:endParaRPr>
          </a:p>
          <a:p>
            <a:pPr>
              <a:defRPr/>
            </a:pPr>
            <a:r>
              <a:rPr lang="en-US" b="1" dirty="0"/>
              <a:t>Community Impact Abroad &amp; Upon Student’s Return Home</a:t>
            </a:r>
          </a:p>
          <a:p>
            <a:pPr marL="1143000" marR="0" lvl="2" indent="-228600">
              <a:spcBef>
                <a:spcPts val="0"/>
              </a:spcBef>
              <a:spcAft>
                <a:spcPts val="0"/>
              </a:spcAft>
              <a:buFont typeface="Wingdings" pitchFamily="2"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mission of the U.S. Department of State’s Bureau of Educational and Cultural Affairs is to increase mutual understanding between the people of the United States and the people of other countries by means of educational and cultural exchange. The Gilman Program plays an essential role in achieving this mission as study abroad is a form of citizen diplomacy through educational exchange. Gilman Scholars represent the United States as citizen ambassadors in their host communities, reflecting a balanced representation of the United States abroad. A successful Gilman applicant will articulate how he or she anticipates contributing to the goal of building mutual understanding by sharing his or her own background and experiences as a U.S. citizen, as well as learning about and building meaningful connections within the host community.</a:t>
            </a:r>
            <a:endParaRPr lang="en-US" sz="18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Wingdings" pitchFamily="2"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Upon return to the United States, Gilman Scholars inspire the next wave of students to study or intern abroad through the required Follow-on Service Project. The goal of the Follow-on Service Project is for Gilman Scholars to increase awareness of study abroad and the Gilman Program among their peers in their home communities and campuses. A successful Gilman applicant will design a Follow-on Service Project proposal that is feasible, utilizes one’s experience abroad, and connects to various groups of Americans studying at a broad range of U.S. higher education institutions.</a:t>
            </a:r>
            <a:endParaRPr lang="en-US" sz="1800" dirty="0">
              <a:effectLst/>
              <a:latin typeface="Times New Roman" panose="02020603050405020304" pitchFamily="18" charset="0"/>
              <a:ea typeface="Times New Roman" panose="02020603050405020304" pitchFamily="18" charset="0"/>
            </a:endParaRPr>
          </a:p>
          <a:p>
            <a:pPr>
              <a:defRPr/>
            </a:pPr>
            <a:r>
              <a:rPr lang="en-US" sz="1200" dirty="0">
                <a:solidFill>
                  <a:schemeClr val="tx1"/>
                </a:solidFill>
              </a:rPr>
              <a:t> </a:t>
            </a:r>
          </a:p>
          <a:p>
            <a:pPr>
              <a:defRPr/>
            </a:pPr>
            <a:r>
              <a:rPr lang="en-US" sz="1200" b="1" dirty="0">
                <a:solidFill>
                  <a:schemeClr val="tx1"/>
                </a:solidFill>
              </a:rPr>
              <a:t>Academic Preparedness (Updated)</a:t>
            </a:r>
            <a:endParaRPr lang="en-US" sz="1200" dirty="0">
              <a:solidFill>
                <a:schemeClr val="tx1"/>
              </a:solidFill>
            </a:endParaRPr>
          </a:p>
          <a:p>
            <a:pPr marL="1143000" marR="0" lvl="2" indent="-228600">
              <a:spcBef>
                <a:spcPts val="0"/>
              </a:spcBef>
              <a:spcAft>
                <a:spcPts val="0"/>
              </a:spcAft>
              <a:buFont typeface="Wingdings" pitchFamily="2" charset="2"/>
              <a:buChar char=""/>
            </a:pPr>
            <a:r>
              <a:rPr lang="en-US" sz="1800" i="0" dirty="0">
                <a:effectLst/>
                <a:latin typeface="Calibri" panose="020F0502020204030204" pitchFamily="34" charset="0"/>
                <a:ea typeface="Times New Roman" panose="02020603050405020304" pitchFamily="18" charset="0"/>
                <a:cs typeface="Times New Roman" panose="02020603050405020304" pitchFamily="18" charset="0"/>
              </a:rPr>
              <a:t>The U.S. Department of State is committed to ensuring that Gilman Scholars are successful on their programs abroad. A successful Gilman applicant must demonstrate the academic preparedness needed to benefit from a study abroad or international internship program. They should disclose any significant challenges they have faced in their academic career and discuss how they will be academically successful on their study or intern abroad program. Academic performance, particularly in the applicant’s major, is important, though there is no minimum grade point average required for selection as a Gilman recipient.</a:t>
            </a:r>
            <a:endParaRPr lang="en-US" sz="1800" i="0" dirty="0">
              <a:effectLst/>
              <a:latin typeface="Times New Roman" panose="02020603050405020304" pitchFamily="18" charset="0"/>
              <a:ea typeface="Times New Roman" panose="02020603050405020304" pitchFamily="18" charset="0"/>
            </a:endParaRPr>
          </a:p>
          <a:p>
            <a:pPr>
              <a:defRPr/>
            </a:pPr>
            <a:endParaRPr lang="en-US" sz="1200" dirty="0">
              <a:solidFill>
                <a:schemeClr val="tx1"/>
              </a:solidFill>
            </a:endParaRPr>
          </a:p>
          <a:p>
            <a:pPr>
              <a:defRPr/>
            </a:pPr>
            <a:endParaRPr lang="en-US" sz="1200" dirty="0">
              <a:solidFill>
                <a:schemeClr val="tx1"/>
              </a:solidFill>
            </a:endParaRPr>
          </a:p>
          <a:p>
            <a:pPr>
              <a:defRPr/>
            </a:pPr>
            <a:endParaRPr lang="en-US" sz="1200" b="1" cap="small" dirty="0">
              <a:solidFill>
                <a:schemeClr val="tx1"/>
              </a:solidFill>
            </a:endParaRPr>
          </a:p>
          <a:p>
            <a:pPr>
              <a:defRPr/>
            </a:pPr>
            <a:r>
              <a:rPr lang="en-US" sz="1200" b="1" cap="small" dirty="0">
                <a:solidFill>
                  <a:schemeClr val="tx1"/>
                </a:solidFill>
              </a:rPr>
              <a:t>Additional Review Criteria For Students Applying for the Critical Need Language Award:</a:t>
            </a:r>
            <a:r>
              <a:rPr lang="en-US" sz="1200" b="1" dirty="0">
                <a:solidFill>
                  <a:schemeClr val="tx1"/>
                </a:solidFill>
              </a:rPr>
              <a:t> </a:t>
            </a:r>
          </a:p>
          <a:p>
            <a:pPr>
              <a:defRPr/>
            </a:pPr>
            <a:r>
              <a:rPr lang="en-US" sz="1200" dirty="0">
                <a:solidFill>
                  <a:schemeClr val="tx1"/>
                </a:solidFill>
              </a:rPr>
              <a:t>The supplemental essay completed by students applying for the </a:t>
            </a:r>
            <a:r>
              <a:rPr lang="en-US" sz="1200" u="sng" dirty="0">
                <a:solidFill>
                  <a:schemeClr val="tx1"/>
                </a:solidFill>
                <a:hlinkClick r:id="rId3"/>
              </a:rPr>
              <a:t>Critical Need Language Award</a:t>
            </a:r>
            <a:r>
              <a:rPr lang="en-US" sz="1200" dirty="0">
                <a:solidFill>
                  <a:schemeClr val="tx1"/>
                </a:solidFill>
              </a:rPr>
              <a:t> will be considered using the following additional criteria:</a:t>
            </a:r>
            <a:br>
              <a:rPr lang="en-US" dirty="0"/>
            </a:br>
            <a:r>
              <a:rPr lang="en-US" sz="1200" dirty="0">
                <a:solidFill>
                  <a:schemeClr val="tx1"/>
                </a:solidFill>
              </a:rPr>
              <a:t>The U.S. Department of State is dedicated to supporting students who are studying a critical need language (those deemed important to national security). Applicants are considered for this category if while abroad they are taking a course taught in a critical need language, studying a critical need language, or both, in a country or area that predominantly speaks the language. A successful applicant should demonstrate a strong motivation to achieve proficiency in the language that extends beyond their study abroad experience, and into their future academic and career goals.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cap="small" dirty="0">
                <a:solidFill>
                  <a:schemeClr val="tx1"/>
                </a:solidFill>
              </a:rPr>
              <a:t>Additional Review Criteria For Students Applying for the STEM Supplemental Award:</a:t>
            </a:r>
            <a:r>
              <a:rPr lang="en-US" sz="1200" b="1" dirty="0">
                <a:solidFill>
                  <a:schemeClr val="tx1"/>
                </a:solidFill>
              </a:rPr>
              <a:t> </a:t>
            </a:r>
            <a:endParaRPr lang="en-US" dirty="0"/>
          </a:p>
          <a:p>
            <a:pPr marL="1143000" marR="0" lvl="2" indent="-228600">
              <a:spcBef>
                <a:spcPts val="0"/>
              </a:spcBef>
              <a:spcAft>
                <a:spcPts val="0"/>
              </a:spcAft>
              <a:buFont typeface="Wingdings" pitchFamily="2" charset="2"/>
              <a:buChar char=""/>
            </a:pPr>
            <a:r>
              <a:rPr lang="en-US" sz="1800" i="0" dirty="0">
                <a:effectLst/>
                <a:latin typeface="Calibri" panose="020F0502020204030204" pitchFamily="34" charset="0"/>
                <a:ea typeface="Times New Roman" panose="02020603050405020304" pitchFamily="18" charset="0"/>
                <a:cs typeface="Times New Roman" panose="02020603050405020304" pitchFamily="18" charset="0"/>
              </a:rPr>
              <a:t>In support of the CHIPS and Science Act of 2022, the U.S. Department of State is dedicated to supporting students who are focused on Science, Technology, Engineering, or Mathematics (STEM) fields (defined as agriculture, engineering, health professions, math and computer science, and physical and life sciences) during their higher education. Applicants are considered for this category if while abroad they are conducting STEM-related research as part of their study abroad or international internship program. The research must already be formally integrated into their credit-bearing program. A successful applicant should demonstrate a strong motivation to their STEM field(s) and how this research experience extends beyond their time abroad, and into their future academic and career goals. Of note, the applicant is not required to major in a STEM field.</a:t>
            </a:r>
            <a:endParaRPr lang="en-US" sz="1800" i="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7406A46-42F1-4EF1-A52B-4311DC713D54}" type="slidenum">
              <a:rPr lang="en-US" smtClean="0"/>
              <a:t>22</a:t>
            </a:fld>
            <a:endParaRPr lang="en-US"/>
          </a:p>
        </p:txBody>
      </p:sp>
    </p:spTree>
    <p:extLst>
      <p:ext uri="{BB962C8B-B14F-4D97-AF65-F5344CB8AC3E}">
        <p14:creationId xmlns:p14="http://schemas.microsoft.com/office/powerpoint/2010/main" val="2534179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23</a:t>
            </a:fld>
            <a:endParaRPr lang="en-US"/>
          </a:p>
        </p:txBody>
      </p:sp>
    </p:spTree>
    <p:extLst>
      <p:ext uri="{BB962C8B-B14F-4D97-AF65-F5344CB8AC3E}">
        <p14:creationId xmlns:p14="http://schemas.microsoft.com/office/powerpoint/2010/main" val="3410640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r>
              <a:rPr lang="en-US" altLang="en-US" dirty="0"/>
              <a:t>There are two deadlines to keep in mind:  the applicant deadline (which is the deadline for students to have submitted their application) and the advisor deadline (which is the deadline for both advisors to have completed their certifications of the student’s application).    </a:t>
            </a:r>
          </a:p>
          <a:p>
            <a:pPr defTabSz="923925"/>
            <a:endParaRPr lang="en-US" altLang="en-US" dirty="0"/>
          </a:p>
          <a:p>
            <a:pPr defTabSz="923925"/>
            <a:r>
              <a:rPr lang="en-US" b="0" i="0" dirty="0">
                <a:solidFill>
                  <a:srgbClr val="4A4A4A"/>
                </a:solidFill>
                <a:effectLst/>
                <a:highlight>
                  <a:srgbClr val="F8F8F8"/>
                </a:highlight>
                <a:latin typeface="Verlag A"/>
              </a:rPr>
              <a:t>The application deadline is Thursday, October 10, 2024, at 11:59pm Pacific Time, and the advisor certification deadline is Friday, October 18, 2024 at 11:59pm Pacific Time. Please be aware that the application deadline is in Pacific Time and take into consideration any time difference as you prepare to submit your application.</a:t>
            </a:r>
            <a:endParaRPr lang="en-US" altLang="en-US" dirty="0"/>
          </a:p>
          <a:p>
            <a:pPr defTabSz="923925"/>
            <a:r>
              <a:rPr lang="en-US" altLang="en-US" b="1" dirty="0"/>
              <a:t>Please note again that the deadlines are at 11:59pm Pacific Time.</a:t>
            </a:r>
            <a:endParaRPr lang="en-US" altLang="en-US" dirty="0"/>
          </a:p>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24</a:t>
            </a:fld>
            <a:endParaRPr lang="en-US"/>
          </a:p>
        </p:txBody>
      </p:sp>
    </p:spTree>
    <p:extLst>
      <p:ext uri="{BB962C8B-B14F-4D97-AF65-F5344CB8AC3E}">
        <p14:creationId xmlns:p14="http://schemas.microsoft.com/office/powerpoint/2010/main" val="2681476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25</a:t>
            </a:fld>
            <a:endParaRPr lang="en-US"/>
          </a:p>
        </p:txBody>
      </p:sp>
    </p:spTree>
    <p:extLst>
      <p:ext uri="{BB962C8B-B14F-4D97-AF65-F5344CB8AC3E}">
        <p14:creationId xmlns:p14="http://schemas.microsoft.com/office/powerpoint/2010/main" val="3234157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 you’ve decided you want to study or intern abroad, you’ve determined you’re eligible for the Gilman Scholarship, but you know that it’s competitive. You might wonder what makes a strong application? – </a:t>
            </a:r>
          </a:p>
          <a:p>
            <a:r>
              <a:rPr lang="en-US" altLang="en-US" dirty="0"/>
              <a:t> </a:t>
            </a:r>
          </a:p>
          <a:p>
            <a:r>
              <a:rPr lang="en-US" altLang="en-US" dirty="0"/>
              <a:t>The best tip is to begin planning early. You will need to coordinate a lot of information related to your program abroad, your academics at home, your financial and logistical resources, as well as spend time working on your essays and actually completing the application. You also have to get a hold of your transcript, which often takes a few days.</a:t>
            </a:r>
          </a:p>
          <a:p>
            <a:r>
              <a:rPr lang="en-US" altLang="en-US" dirty="0"/>
              <a:t> </a:t>
            </a:r>
          </a:p>
          <a:p>
            <a:r>
              <a:rPr lang="en-US" altLang="en-US" dirty="0"/>
              <a:t>A survey of previous applicants indicated that it takes an average of five to ten hours to complete the Gilman Scholarship application, so if you begin planning early you will be sure to have a quality application in way before the last minute.</a:t>
            </a:r>
          </a:p>
          <a:p>
            <a:r>
              <a:rPr lang="en-US" altLang="en-US" dirty="0"/>
              <a:t> </a:t>
            </a:r>
          </a:p>
          <a:p>
            <a:r>
              <a:rPr lang="en-US" altLang="en-US" dirty="0"/>
              <a:t>Talk with your advisors. This goes hand in hand with planning early. Talking with your advisors will ensure that you always have up to date information about your program, and that your advisors always have up to date information about your Gilman Application. </a:t>
            </a:r>
          </a:p>
          <a:p>
            <a:r>
              <a:rPr lang="en-US" altLang="en-US" dirty="0"/>
              <a:t> </a:t>
            </a:r>
          </a:p>
          <a:p>
            <a:r>
              <a:rPr lang="en-US" altLang="en-US" dirty="0"/>
              <a:t>Spend quality time on your essays. Your essays are the portion of your Gilman Application that you will be able to use to fully present yourself to the Selection Panel. Because you will not meet them in person, and because the Review panel does not make any assumptions about an applicant, you must use your essays as a chance to let the panelists get to know you. </a:t>
            </a:r>
          </a:p>
          <a:p>
            <a:r>
              <a:rPr lang="en-US" altLang="en-US" dirty="0"/>
              <a:t>  </a:t>
            </a:r>
          </a:p>
          <a:p>
            <a:r>
              <a:rPr lang="en-US" altLang="en-US" dirty="0"/>
              <a:t>It’s important to take the opportunity in your essay to really demonstrate who you are and why you want to study/intern abroad, get across your passion and interests. A student who says they just want to go somewhere is not as compelling as a student who talks about the impact of their proposed program.</a:t>
            </a:r>
          </a:p>
          <a:p>
            <a:r>
              <a:rPr lang="en-US" altLang="en-US" dirty="0"/>
              <a:t> </a:t>
            </a:r>
          </a:p>
          <a:p>
            <a:r>
              <a:rPr lang="en-US" altLang="en-US" dirty="0"/>
              <a:t>For all your essays, make sure that you fully answer the prompts, and that you invest time in writing drafts, editing, and having others proofread your essays. You wouldn’t believe how many students we have every year that write “study aboard” instead of “study abroad.”  The extra steps to proofread and make corrections ensures that your essays are easy to read and the reviewers are able to get to know you.  </a:t>
            </a:r>
          </a:p>
          <a:p>
            <a:endParaRPr lang="en-US" altLang="en-US" dirty="0"/>
          </a:p>
          <a:p>
            <a:r>
              <a:rPr lang="en-US" altLang="en-US" dirty="0"/>
              <a:t>Before you submit your application, you have the opportunity to review your application before you finally submit it. Take the time to check for accuracy regarding all information you’ve inputted. Putting the wrong information may cause your application to not meet eligibility requirements and therefore put you out of scholarship consideration.</a:t>
            </a:r>
          </a:p>
          <a:p>
            <a:endParaRPr lang="en-US" altLang="en-US" dirty="0"/>
          </a:p>
          <a:p>
            <a:r>
              <a:rPr lang="en-US" altLang="en-US" dirty="0"/>
              <a:t>These are all simple steps and works best when you start the process as early as possible, not waiting until the last minute to complete and submit!  Every cycle we have students who have questions the night of the application deadline.  Please know that we are not available at 10pm to answer last minute questions so make sure you take care of any issues before that time.</a:t>
            </a:r>
          </a:p>
          <a:p>
            <a:r>
              <a:rPr lang="en-US" altLang="en-US" dirty="0"/>
              <a:t> </a:t>
            </a:r>
          </a:p>
          <a:p>
            <a:r>
              <a:rPr lang="en-US" altLang="en-US" dirty="0"/>
              <a:t>And finally, make sure that you stay updated with us and Gilman through social media, emails, phone, and other communication lines.</a:t>
            </a:r>
          </a:p>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26</a:t>
            </a:fld>
            <a:endParaRPr lang="en-US"/>
          </a:p>
        </p:txBody>
      </p:sp>
    </p:spTree>
    <p:extLst>
      <p:ext uri="{BB962C8B-B14F-4D97-AF65-F5344CB8AC3E}">
        <p14:creationId xmlns:p14="http://schemas.microsoft.com/office/powerpoint/2010/main" val="21055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 you’ve decided you want to study or intern abroad, you’ve determined you’re eligible for the Gilman Scholarship, but you know that it’s competitive. You might wonder what makes a strong application? – </a:t>
            </a:r>
          </a:p>
          <a:p>
            <a:r>
              <a:rPr lang="en-US" altLang="en-US" dirty="0"/>
              <a:t> </a:t>
            </a:r>
          </a:p>
          <a:p>
            <a:r>
              <a:rPr lang="en-US" altLang="en-US" dirty="0"/>
              <a:t>The best tip is to begin planning early. You will need to coordinate a lot of information related to your program abroad, your academics at home, your financial and logistical resources, as well as spend time working on your essays and actually completing the application. You also have to get a hold of your transcript, which often takes a few days.</a:t>
            </a:r>
          </a:p>
          <a:p>
            <a:r>
              <a:rPr lang="en-US" altLang="en-US" dirty="0"/>
              <a:t> </a:t>
            </a:r>
          </a:p>
          <a:p>
            <a:r>
              <a:rPr lang="en-US" altLang="en-US" dirty="0"/>
              <a:t>A survey of previous applicants indicated that it takes an average of five to ten hours to complete the Gilman Scholarship application, so if you begin planning early you will be sure to have a quality application in way before the last minute.</a:t>
            </a:r>
          </a:p>
          <a:p>
            <a:r>
              <a:rPr lang="en-US" altLang="en-US" dirty="0"/>
              <a:t> </a:t>
            </a:r>
          </a:p>
          <a:p>
            <a:r>
              <a:rPr lang="en-US" altLang="en-US" dirty="0"/>
              <a:t>Talk with your advisors. This goes hand in hand with planning early. Talking with your advisors will ensure that you always have up to date information about your program, and that your advisors always have up to date information about your Gilman Application. </a:t>
            </a:r>
          </a:p>
          <a:p>
            <a:r>
              <a:rPr lang="en-US" altLang="en-US" dirty="0"/>
              <a:t> </a:t>
            </a:r>
          </a:p>
          <a:p>
            <a:r>
              <a:rPr lang="en-US" altLang="en-US" dirty="0"/>
              <a:t>Spend quality time on your essays. Your essays are the portion of your Gilman Application that you will be able to use to fully present yourself to the Selection Panel. Because you will not meet them in person, and because the Review panel does not make any assumptions about an applicant, you must use your essays as a chance to let the panelists get to know you. </a:t>
            </a:r>
          </a:p>
          <a:p>
            <a:r>
              <a:rPr lang="en-US" altLang="en-US" dirty="0"/>
              <a:t>  </a:t>
            </a:r>
          </a:p>
          <a:p>
            <a:r>
              <a:rPr lang="en-US" altLang="en-US" dirty="0"/>
              <a:t>It’s important to take the opportunity in your essay to really demonstrate who you are and why you want to study/intern abroad, get across your passion and interests. A student who says they just want to go somewhere is not as compelling as a student who talks about the impact of their proposed program.</a:t>
            </a:r>
          </a:p>
          <a:p>
            <a:r>
              <a:rPr lang="en-US" altLang="en-US" dirty="0"/>
              <a:t> </a:t>
            </a:r>
          </a:p>
          <a:p>
            <a:r>
              <a:rPr lang="en-US" altLang="en-US" dirty="0"/>
              <a:t>For all your essays, make sure that you fully answer the prompts, and that you invest time in writing drafts, editing, and having others proofread your essays. You wouldn’t believe how many students we have every year that write “study aboard” instead of “study abroad.”  The extra steps to proofread and make corrections ensures that your essays are easy to read and the reviewers are able to get to know you.  </a:t>
            </a:r>
          </a:p>
          <a:p>
            <a:endParaRPr lang="en-US" altLang="en-US" dirty="0"/>
          </a:p>
          <a:p>
            <a:r>
              <a:rPr lang="en-US" altLang="en-US" dirty="0"/>
              <a:t>Before you submit your application, you have the opportunity to review your application before you finally submit it. Take the time to check for accuracy regarding all information you’ve inputted. Putting the wrong information may cause your application to not meet eligibility requirements and therefore put you out of scholarship consideration.</a:t>
            </a:r>
          </a:p>
          <a:p>
            <a:endParaRPr lang="en-US" altLang="en-US" dirty="0"/>
          </a:p>
          <a:p>
            <a:r>
              <a:rPr lang="en-US" altLang="en-US" dirty="0"/>
              <a:t>These are all simple steps and works best when you start the process as early as possible, not waiting until the last minute to complete and submit!  Every cycle we have students who have questions the night of the application deadline.  Please know that we are not available at 10pm to answer last minute questions so make sure you take care of any issues before that time.</a:t>
            </a:r>
          </a:p>
          <a:p>
            <a:r>
              <a:rPr lang="en-US" altLang="en-US" dirty="0"/>
              <a:t> </a:t>
            </a:r>
          </a:p>
          <a:p>
            <a:r>
              <a:rPr lang="en-US" altLang="en-US" dirty="0"/>
              <a:t>And finally, make sure that you stay updated with us and Gilman through social media, emails, phone, and other communication lines.</a:t>
            </a:r>
          </a:p>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27</a:t>
            </a:fld>
            <a:endParaRPr lang="en-US"/>
          </a:p>
        </p:txBody>
      </p:sp>
    </p:spTree>
    <p:extLst>
      <p:ext uri="{BB962C8B-B14F-4D97-AF65-F5344CB8AC3E}">
        <p14:creationId xmlns:p14="http://schemas.microsoft.com/office/powerpoint/2010/main" val="107416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28</a:t>
            </a:fld>
            <a:endParaRPr lang="en-US"/>
          </a:p>
        </p:txBody>
      </p:sp>
    </p:spTree>
    <p:extLst>
      <p:ext uri="{BB962C8B-B14F-4D97-AF65-F5344CB8AC3E}">
        <p14:creationId xmlns:p14="http://schemas.microsoft.com/office/powerpoint/2010/main" val="3662372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r>
              <a:rPr lang="en-US" altLang="en-US" dirty="0"/>
              <a:t>There are also many other resources available to you as you search for study or internship abroad scholarships. </a:t>
            </a:r>
          </a:p>
          <a:p>
            <a:pPr defTabSz="923925"/>
            <a:endParaRPr lang="en-US" altLang="en-US" dirty="0"/>
          </a:p>
          <a:p>
            <a:pPr defTabSz="923925"/>
            <a:r>
              <a:rPr lang="en-US" altLang="en-US" dirty="0"/>
              <a:t>There are resources available on the Gilman website as well as </a:t>
            </a:r>
            <a:r>
              <a:rPr lang="en-US" altLang="en-US" dirty="0" err="1"/>
              <a:t>www.studyabroad.state.gov</a:t>
            </a:r>
            <a:r>
              <a:rPr lang="en-US" altLang="en-US" dirty="0"/>
              <a:t>, which is an online searchable database of various study abroad scholarships. The USA Study Abroad Office website also has resources for additional opportunities including the Critical Language Scholarship, the Boren Award for International Study, Project GO, the Fulbright U.S. Student Program, and many others. </a:t>
            </a:r>
          </a:p>
        </p:txBody>
      </p:sp>
      <p:sp>
        <p:nvSpPr>
          <p:cNvPr id="4" name="Slide Number Placeholder 3"/>
          <p:cNvSpPr>
            <a:spLocks noGrp="1"/>
          </p:cNvSpPr>
          <p:nvPr>
            <p:ph type="sldNum" sz="quarter" idx="5"/>
          </p:nvPr>
        </p:nvSpPr>
        <p:spPr/>
        <p:txBody>
          <a:bodyPr/>
          <a:lstStyle/>
          <a:p>
            <a:fld id="{B7406A46-42F1-4EF1-A52B-4311DC713D54}" type="slidenum">
              <a:rPr lang="en-US" smtClean="0"/>
              <a:t>29</a:t>
            </a:fld>
            <a:endParaRPr lang="en-US"/>
          </a:p>
        </p:txBody>
      </p:sp>
    </p:spTree>
    <p:extLst>
      <p:ext uri="{BB962C8B-B14F-4D97-AF65-F5344CB8AC3E}">
        <p14:creationId xmlns:p14="http://schemas.microsoft.com/office/powerpoint/2010/main" val="3387105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7AB181-DA85-4E4B-847C-08B998AE9B3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27230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There are lots of ways to stay connected to the Gilman Program for program updates and information.  The Gilman YouTube channel has videos from previous recipients, as well as instructional videos on things such as uploading transcripts and navigating the application site.  </a:t>
            </a:r>
          </a:p>
          <a:p>
            <a:endParaRPr lang="en-US" altLang="en-US" dirty="0"/>
          </a:p>
          <a:p>
            <a:r>
              <a:rPr lang="en-US" altLang="en-US" dirty="0"/>
              <a:t>Or simply search #</a:t>
            </a:r>
            <a:r>
              <a:rPr lang="en-US" altLang="en-US" dirty="0" err="1"/>
              <a:t>gilmanscholarship</a:t>
            </a:r>
            <a:r>
              <a:rPr lang="en-US" altLang="en-US" dirty="0"/>
              <a:t> to see more!</a:t>
            </a:r>
          </a:p>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30</a:t>
            </a:fld>
            <a:endParaRPr lang="en-US"/>
          </a:p>
        </p:txBody>
      </p:sp>
    </p:spTree>
    <p:extLst>
      <p:ext uri="{BB962C8B-B14F-4D97-AF65-F5344CB8AC3E}">
        <p14:creationId xmlns:p14="http://schemas.microsoft.com/office/powerpoint/2010/main" val="1429335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If you have any questions, you can reach out to the Gilman Scholarship Program directly. </a:t>
            </a:r>
          </a:p>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31</a:t>
            </a:fld>
            <a:endParaRPr lang="en-US"/>
          </a:p>
        </p:txBody>
      </p:sp>
    </p:spTree>
    <p:extLst>
      <p:ext uri="{BB962C8B-B14F-4D97-AF65-F5344CB8AC3E}">
        <p14:creationId xmlns:p14="http://schemas.microsoft.com/office/powerpoint/2010/main" val="2449628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75777773-A4A4-2ABE-ED26-2231D1BE7CD3}"/>
              </a:ext>
            </a:extLst>
          </p:cNvPr>
          <p:cNvSpPr>
            <a:spLocks noGrp="1" noRot="1" noChangeAspect="1" noTextEdit="1"/>
          </p:cNvSpPr>
          <p:nvPr>
            <p:ph type="sldImg"/>
          </p:nvPr>
        </p:nvSpPr>
        <p:spPr>
          <a:xfrm>
            <a:off x="381000" y="685800"/>
            <a:ext cx="6096000" cy="3429000"/>
          </a:xfrm>
        </p:spPr>
      </p:sp>
      <p:sp>
        <p:nvSpPr>
          <p:cNvPr id="82946" name="Notes Placeholder 2">
            <a:extLst>
              <a:ext uri="{FF2B5EF4-FFF2-40B4-BE49-F238E27FC236}">
                <a16:creationId xmlns:a16="http://schemas.microsoft.com/office/drawing/2014/main" id="{CBC1776D-0B30-BC47-3FB7-D1562453AD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You can view the Gilman digital flyers here and keep them to learn more about the Gilman Program. </a:t>
            </a:r>
          </a:p>
          <a:p>
            <a:endParaRPr lang="en-US" altLang="en-US" dirty="0"/>
          </a:p>
          <a:p>
            <a:r>
              <a:rPr lang="en-US" altLang="en-US" dirty="0"/>
              <a:t>If you can’t use QR codes, copy and paste the following links into your browser:</a:t>
            </a:r>
          </a:p>
          <a:p>
            <a:endParaRPr lang="en-US" altLang="en-US" dirty="0"/>
          </a:p>
          <a:p>
            <a:r>
              <a:rPr lang="en-US" altLang="en-US" dirty="0"/>
              <a:t>Gilman One-Pager: https://</a:t>
            </a:r>
            <a:r>
              <a:rPr lang="en-US" altLang="en-US" dirty="0" err="1"/>
              <a:t>www.gilmanscholarship.org</a:t>
            </a:r>
            <a:r>
              <a:rPr lang="en-US" altLang="en-US" dirty="0"/>
              <a:t>/wp-content/uploads/2024/05/Gilman_TwoPager_May-2024_New.pdf</a:t>
            </a:r>
          </a:p>
          <a:p>
            <a:r>
              <a:rPr lang="en-US" altLang="en-US" dirty="0"/>
              <a:t>Gilman-McCain One-Pager: https://</a:t>
            </a:r>
            <a:r>
              <a:rPr lang="en-US" altLang="en-US" dirty="0" err="1"/>
              <a:t>www.gilmanscholarship.org</a:t>
            </a:r>
            <a:r>
              <a:rPr lang="en-US" altLang="en-US" dirty="0"/>
              <a:t>/wp-content/uploads/2023/08/GilmanMcCain_OnePager_no-dates_August-2023.pdf</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33</a:t>
            </a:fld>
            <a:endParaRPr lang="en-US"/>
          </a:p>
        </p:txBody>
      </p:sp>
    </p:spTree>
    <p:extLst>
      <p:ext uri="{BB962C8B-B14F-4D97-AF65-F5344CB8AC3E}">
        <p14:creationId xmlns:p14="http://schemas.microsoft.com/office/powerpoint/2010/main" val="120348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4</a:t>
            </a:fld>
            <a:endParaRPr lang="en-US"/>
          </a:p>
        </p:txBody>
      </p:sp>
    </p:spTree>
    <p:extLst>
      <p:ext uri="{BB962C8B-B14F-4D97-AF65-F5344CB8AC3E}">
        <p14:creationId xmlns:p14="http://schemas.microsoft.com/office/powerpoint/2010/main" val="1375366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solidFill>
                  <a:schemeClr val="tx1"/>
                </a:solidFill>
              </a:rPr>
              <a:t>To be eligible for a Gilman Scholarship, an applicant must be:</a:t>
            </a:r>
          </a:p>
          <a:p>
            <a:pPr marL="171450" indent="-171450">
              <a:buFont typeface="Arial" panose="020B0604020202020204" pitchFamily="34" charset="0"/>
              <a:buChar char="•"/>
              <a:defRPr/>
            </a:pPr>
            <a:r>
              <a:rPr lang="en-US" sz="1200" dirty="0">
                <a:solidFill>
                  <a:schemeClr val="tx1"/>
                </a:solidFill>
              </a:rPr>
              <a:t>A US citizen or national</a:t>
            </a:r>
          </a:p>
          <a:p>
            <a:pPr marL="171450" indent="-171450">
              <a:buFont typeface="Arial" panose="020B0604020202020204" pitchFamily="34" charset="0"/>
              <a:buChar char="•"/>
              <a:defRPr/>
            </a:pPr>
            <a:r>
              <a:rPr lang="en-US" sz="1200" dirty="0">
                <a:solidFill>
                  <a:schemeClr val="tx1"/>
                </a:solidFill>
              </a:rPr>
              <a:t>An undergraduate student in good standing</a:t>
            </a:r>
          </a:p>
          <a:p>
            <a:pPr marL="171450" indent="-171450">
              <a:buFont typeface="Arial" panose="020B0604020202020204" pitchFamily="34" charset="0"/>
              <a:buChar char="•"/>
              <a:defRPr/>
            </a:pPr>
            <a:r>
              <a:rPr lang="en-US" sz="1200" dirty="0">
                <a:solidFill>
                  <a:schemeClr val="tx1"/>
                </a:solidFill>
              </a:rPr>
              <a:t>Receiving a Federal Pell Grant during the time of application or provide proof that they will be receiving a Pell Grant during the term of their study abroad program or internship;</a:t>
            </a:r>
          </a:p>
          <a:p>
            <a:pPr marL="171450" indent="-171450">
              <a:buFont typeface="Arial" panose="020B0604020202020204" pitchFamily="34" charset="0"/>
              <a:buChar char="•"/>
              <a:defRPr/>
            </a:pPr>
            <a:r>
              <a:rPr lang="en-US" sz="1200" dirty="0">
                <a:solidFill>
                  <a:schemeClr val="tx1"/>
                </a:solidFill>
              </a:rPr>
              <a:t>Applying for credit-bearing study abroad programs in a country or area with an overall Travel Advisory Level 1 or 2.</a:t>
            </a:r>
          </a:p>
          <a:p>
            <a:pPr marL="171450" indent="-171450">
              <a:buFont typeface="Arial" panose="020B0604020202020204" pitchFamily="34" charset="0"/>
              <a:buChar char="•"/>
              <a:defRPr/>
            </a:pPr>
            <a:r>
              <a:rPr lang="en-US" sz="1200" dirty="0">
                <a:solidFill>
                  <a:schemeClr val="tx1"/>
                </a:solidFill>
              </a:rPr>
              <a:t>In the process of applying to, or accepted for, a study abroad or internship program eligible for credit from the student’s home institution. Multi-country/area programs are allowed. Proof of program acceptance is required prior to award disbursement</a:t>
            </a:r>
          </a:p>
          <a:p>
            <a:pPr marL="171450" indent="-171450">
              <a:buFont typeface="Arial" panose="020B0604020202020204" pitchFamily="34" charset="0"/>
              <a:buChar char="•"/>
              <a:defRPr/>
            </a:pPr>
            <a:r>
              <a:rPr lang="en-US" sz="1200" dirty="0">
                <a:solidFill>
                  <a:schemeClr val="tx1"/>
                </a:solidFill>
                <a:highlight>
                  <a:srgbClr val="FFFF00"/>
                </a:highlight>
              </a:rPr>
              <a:t>The Gilman Program no longer has a minimum program length requirement</a:t>
            </a:r>
            <a:br>
              <a:rPr lang="en-US" sz="1200" dirty="0">
                <a:solidFill>
                  <a:schemeClr val="tx1"/>
                </a:solidFill>
                <a:highlight>
                  <a:srgbClr val="FFFF00"/>
                </a:highlight>
              </a:rPr>
            </a:br>
            <a:endParaRPr lang="en-US" sz="1200" dirty="0">
              <a:solidFill>
                <a:schemeClr val="tx1"/>
              </a:solidFill>
              <a:highlight>
                <a:srgbClr val="FFFF00"/>
              </a:highlight>
            </a:endParaRPr>
          </a:p>
          <a:p>
            <a:pPr>
              <a:defRPr/>
            </a:pPr>
            <a:r>
              <a:rPr lang="en-US" dirty="0"/>
              <a:t>Gilman Scholarship recipients can only receive the scholarship once. If a student previously declined the Gilman Scholarship, they are welcome to re-apply, as long as they still meet all eligibility requirements as listed above.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7AB181-DA85-4E4B-847C-08B998AE9B3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4889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solidFill>
                  <a:schemeClr val="tx1"/>
                </a:solidFill>
              </a:rPr>
              <a:t>The U.S. Department of State’s Gilman-McCain Scholarship provides awards of $5,000 for </a:t>
            </a:r>
            <a:r>
              <a:rPr lang="en-US" altLang="en-US" sz="1200" dirty="0">
                <a:solidFill>
                  <a:schemeClr val="accent5">
                    <a:lumMod val="25000"/>
                  </a:schemeClr>
                </a:solidFill>
                <a:latin typeface="Calibri" panose="020F0502020204030204" pitchFamily="34" charset="0"/>
                <a:cs typeface="Calibri" panose="020F0502020204030204" pitchFamily="34" charset="0"/>
                <a:sym typeface="Verlag-Book"/>
              </a:rPr>
              <a:t>d</a:t>
            </a:r>
            <a:r>
              <a:rPr lang="en-US" sz="1200" dirty="0">
                <a:solidFill>
                  <a:schemeClr val="accent5">
                    <a:lumMod val="25000"/>
                  </a:schemeClr>
                </a:solidFill>
                <a:latin typeface="Calibri" panose="020F0502020204030204" pitchFamily="34" charset="0"/>
                <a:cs typeface="Calibri" panose="020F0502020204030204" pitchFamily="34" charset="0"/>
                <a:sym typeface="Verlag-Book"/>
              </a:rPr>
              <a:t>ependents (child or spouse) of active or activated United States military personnel during the time of application </a:t>
            </a:r>
            <a:r>
              <a:rPr lang="en-US" altLang="en-US" sz="1200" dirty="0">
                <a:solidFill>
                  <a:schemeClr val="tx1"/>
                </a:solidFill>
              </a:rPr>
              <a:t>to study or intern abroad on credit-bearing programs.  Developed under the framework of the State Department’s Benjamin A. Gilman International Scholarship Program, the John McCain International Scholarship for Military Families (Gilman-McCain Scholarship) is open to eligible students enrolled at accredited U.S. colleges and universities who receive </a:t>
            </a:r>
            <a:r>
              <a:rPr lang="en-US" altLang="en-US" sz="1200" b="1" dirty="0">
                <a:solidFill>
                  <a:schemeClr val="tx1"/>
                </a:solidFill>
              </a:rPr>
              <a:t>any type</a:t>
            </a:r>
            <a:r>
              <a:rPr lang="en-US" altLang="en-US" sz="1200" dirty="0">
                <a:solidFill>
                  <a:schemeClr val="tx1"/>
                </a:solidFill>
              </a:rPr>
              <a:t> of Title IV federal financial aid.</a:t>
            </a:r>
          </a:p>
          <a:p>
            <a:endParaRPr lang="en-US" altLang="en-US" sz="1200" dirty="0">
              <a:solidFill>
                <a:schemeClr val="tx1"/>
              </a:solidFill>
            </a:endParaRPr>
          </a:p>
          <a:p>
            <a:r>
              <a:rPr lang="en-US" altLang="en-US" sz="1200" dirty="0">
                <a:solidFill>
                  <a:schemeClr val="tx1"/>
                </a:solidFill>
              </a:rPr>
              <a:t>To apply, you will use the online Gilman-McCain application and you will be required to upload a copy of your military dependent ID to submit the application. </a:t>
            </a:r>
          </a:p>
          <a:p>
            <a:endParaRPr lang="en-US" altLang="en-US" sz="1200" dirty="0">
              <a:solidFill>
                <a:schemeClr val="tx1"/>
              </a:solidFill>
            </a:endParaRPr>
          </a:p>
          <a:p>
            <a:r>
              <a:rPr lang="en-US" altLang="en-US" sz="1200" dirty="0">
                <a:solidFill>
                  <a:schemeClr val="tx1"/>
                </a:solidFill>
              </a:rPr>
              <a:t>Besides being a </a:t>
            </a:r>
            <a:r>
              <a:rPr lang="en-US" altLang="en-US" sz="1200" dirty="0">
                <a:solidFill>
                  <a:schemeClr val="accent5">
                    <a:lumMod val="25000"/>
                  </a:schemeClr>
                </a:solidFill>
                <a:latin typeface="Calibri" panose="020F0502020204030204" pitchFamily="34" charset="0"/>
                <a:cs typeface="Calibri" panose="020F0502020204030204" pitchFamily="34" charset="0"/>
                <a:sym typeface="Verlag-Book"/>
              </a:rPr>
              <a:t>d</a:t>
            </a:r>
            <a:r>
              <a:rPr lang="en-US" sz="1200" dirty="0">
                <a:solidFill>
                  <a:schemeClr val="accent5">
                    <a:lumMod val="25000"/>
                  </a:schemeClr>
                </a:solidFill>
                <a:latin typeface="Calibri" panose="020F0502020204030204" pitchFamily="34" charset="0"/>
                <a:cs typeface="Calibri" panose="020F0502020204030204" pitchFamily="34" charset="0"/>
                <a:sym typeface="Verlag-Book"/>
              </a:rPr>
              <a:t>ependent (child or spouse) of active or activated United States military personnel during the time of application </a:t>
            </a:r>
            <a:r>
              <a:rPr lang="en-US" altLang="en-US" sz="1200" dirty="0">
                <a:solidFill>
                  <a:schemeClr val="tx1"/>
                </a:solidFill>
              </a:rPr>
              <a:t>and having any type of Title IV federal financial aid, all other eligibility requirements are the same as the Gilman Scholarship.</a:t>
            </a:r>
          </a:p>
          <a:p>
            <a:endParaRPr lang="en-US" altLang="en-US" sz="1200" dirty="0">
              <a:solidFill>
                <a:schemeClr val="tx1"/>
              </a:solidFill>
            </a:endParaRPr>
          </a:p>
          <a:p>
            <a:r>
              <a:rPr lang="en-US" altLang="en-US" sz="1200" dirty="0">
                <a:solidFill>
                  <a:schemeClr val="tx1"/>
                </a:solidFill>
              </a:rPr>
              <a:t>For more information, please visit the Gilman-McCain Scholarship web page. https://</a:t>
            </a:r>
            <a:r>
              <a:rPr lang="en-US" altLang="en-US" sz="1200" dirty="0" err="1">
                <a:solidFill>
                  <a:schemeClr val="tx1"/>
                </a:solidFill>
              </a:rPr>
              <a:t>www.gilmanscholarship.org</a:t>
            </a:r>
            <a:r>
              <a:rPr lang="en-US" altLang="en-US" sz="1200" dirty="0">
                <a:solidFill>
                  <a:schemeClr val="tx1"/>
                </a:solidFill>
              </a:rPr>
              <a:t>/program/</a:t>
            </a:r>
            <a:r>
              <a:rPr lang="en-US" altLang="en-US" sz="1200" dirty="0" err="1">
                <a:solidFill>
                  <a:schemeClr val="tx1"/>
                </a:solidFill>
              </a:rPr>
              <a:t>gilman</a:t>
            </a:r>
            <a:r>
              <a:rPr lang="en-US" altLang="en-US" sz="1200" dirty="0">
                <a:solidFill>
                  <a:schemeClr val="tx1"/>
                </a:solidFill>
              </a:rPr>
              <a:t>-</a:t>
            </a:r>
            <a:r>
              <a:rPr lang="en-US" altLang="en-US" sz="1200" dirty="0" err="1">
                <a:solidFill>
                  <a:schemeClr val="tx1"/>
                </a:solidFill>
              </a:rPr>
              <a:t>mccain</a:t>
            </a:r>
            <a:r>
              <a:rPr lang="en-US" altLang="en-US" sz="1200" dirty="0">
                <a:solidFill>
                  <a:schemeClr val="tx1"/>
                </a:solidFill>
              </a:rPr>
              <a:t>-scholarships/</a:t>
            </a:r>
            <a:endParaRPr lang="en-US" alt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6</a:t>
            </a:fld>
            <a:endParaRPr lang="en-US"/>
          </a:p>
        </p:txBody>
      </p:sp>
    </p:spTree>
    <p:extLst>
      <p:ext uri="{BB962C8B-B14F-4D97-AF65-F5344CB8AC3E}">
        <p14:creationId xmlns:p14="http://schemas.microsoft.com/office/powerpoint/2010/main" val="4029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solidFill>
                  <a:schemeClr val="tx1"/>
                </a:solidFill>
              </a:rPr>
              <a:t>The U.S. Department of State’s Gilman-McCain Scholarship provides awards of $5,000 for </a:t>
            </a:r>
            <a:r>
              <a:rPr lang="en-US" altLang="en-US" sz="1200" dirty="0">
                <a:solidFill>
                  <a:schemeClr val="accent5">
                    <a:lumMod val="25000"/>
                  </a:schemeClr>
                </a:solidFill>
                <a:latin typeface="Calibri" panose="020F0502020204030204" pitchFamily="34" charset="0"/>
                <a:cs typeface="Calibri" panose="020F0502020204030204" pitchFamily="34" charset="0"/>
                <a:sym typeface="Verlag-Book"/>
              </a:rPr>
              <a:t>d</a:t>
            </a:r>
            <a:r>
              <a:rPr lang="en-US" sz="1200" dirty="0">
                <a:solidFill>
                  <a:schemeClr val="accent5">
                    <a:lumMod val="25000"/>
                  </a:schemeClr>
                </a:solidFill>
                <a:latin typeface="Calibri" panose="020F0502020204030204" pitchFamily="34" charset="0"/>
                <a:cs typeface="Calibri" panose="020F0502020204030204" pitchFamily="34" charset="0"/>
                <a:sym typeface="Verlag-Book"/>
              </a:rPr>
              <a:t>ependents (child or spouse) of active or activated United States military personnel during the time of application </a:t>
            </a:r>
            <a:r>
              <a:rPr lang="en-US" altLang="en-US" sz="1200" dirty="0">
                <a:solidFill>
                  <a:schemeClr val="tx1"/>
                </a:solidFill>
              </a:rPr>
              <a:t>to study or intern abroad on credit-bearing programs.  Developed under the framework of the State Department’s Benjamin A. Gilman International Scholarship Program, the John McCain International Scholarship for Military Families (Gilman-McCain Scholarship) is open to eligible students enrolled at accredited U.S. colleges and universities who receive </a:t>
            </a:r>
            <a:r>
              <a:rPr lang="en-US" altLang="en-US" sz="1200" b="1" dirty="0">
                <a:solidFill>
                  <a:schemeClr val="tx1"/>
                </a:solidFill>
              </a:rPr>
              <a:t>any type</a:t>
            </a:r>
            <a:r>
              <a:rPr lang="en-US" altLang="en-US" sz="1200" dirty="0">
                <a:solidFill>
                  <a:schemeClr val="tx1"/>
                </a:solidFill>
              </a:rPr>
              <a:t> of Title IV federal financial aid.</a:t>
            </a:r>
          </a:p>
          <a:p>
            <a:endParaRPr lang="en-US" altLang="en-US" sz="1200" dirty="0">
              <a:solidFill>
                <a:schemeClr val="tx1"/>
              </a:solidFill>
            </a:endParaRPr>
          </a:p>
          <a:p>
            <a:r>
              <a:rPr lang="en-US" altLang="en-US" sz="1200" dirty="0">
                <a:solidFill>
                  <a:schemeClr val="tx1"/>
                </a:solidFill>
              </a:rPr>
              <a:t>To apply, you will use the online Gilman-McCain application and you will be required to upload a copy of your military dependent ID to submit the application. </a:t>
            </a:r>
          </a:p>
          <a:p>
            <a:endParaRPr lang="en-US" altLang="en-US" sz="1200" dirty="0">
              <a:solidFill>
                <a:schemeClr val="tx1"/>
              </a:solidFill>
            </a:endParaRPr>
          </a:p>
          <a:p>
            <a:r>
              <a:rPr lang="en-US" altLang="en-US" sz="1200" dirty="0">
                <a:solidFill>
                  <a:schemeClr val="tx1"/>
                </a:solidFill>
              </a:rPr>
              <a:t>Besides being a </a:t>
            </a:r>
            <a:r>
              <a:rPr lang="en-US" altLang="en-US" sz="1200" dirty="0">
                <a:solidFill>
                  <a:schemeClr val="accent5">
                    <a:lumMod val="25000"/>
                  </a:schemeClr>
                </a:solidFill>
                <a:latin typeface="Calibri" panose="020F0502020204030204" pitchFamily="34" charset="0"/>
                <a:cs typeface="Calibri" panose="020F0502020204030204" pitchFamily="34" charset="0"/>
                <a:sym typeface="Verlag-Book"/>
              </a:rPr>
              <a:t>d</a:t>
            </a:r>
            <a:r>
              <a:rPr lang="en-US" sz="1200" dirty="0">
                <a:solidFill>
                  <a:schemeClr val="accent5">
                    <a:lumMod val="25000"/>
                  </a:schemeClr>
                </a:solidFill>
                <a:latin typeface="Calibri" panose="020F0502020204030204" pitchFamily="34" charset="0"/>
                <a:cs typeface="Calibri" panose="020F0502020204030204" pitchFamily="34" charset="0"/>
                <a:sym typeface="Verlag-Book"/>
              </a:rPr>
              <a:t>ependent (child or spouse) of active or activated United States military personnel during the time of application </a:t>
            </a:r>
            <a:r>
              <a:rPr lang="en-US" altLang="en-US" sz="1200" dirty="0">
                <a:solidFill>
                  <a:schemeClr val="tx1"/>
                </a:solidFill>
              </a:rPr>
              <a:t>and having any type of Title IV federal financial aid, all other eligibility requirements are the same as the Gilman Scholarship.</a:t>
            </a:r>
          </a:p>
          <a:p>
            <a:endParaRPr lang="en-US" altLang="en-US" sz="1200" dirty="0">
              <a:solidFill>
                <a:schemeClr val="tx1"/>
              </a:solidFill>
            </a:endParaRPr>
          </a:p>
          <a:p>
            <a:r>
              <a:rPr lang="en-US" altLang="en-US" sz="1200" dirty="0">
                <a:solidFill>
                  <a:schemeClr val="tx1"/>
                </a:solidFill>
              </a:rPr>
              <a:t>For more information, please visit the Gilman-McCain Scholarship web page. https://</a:t>
            </a:r>
            <a:r>
              <a:rPr lang="en-US" altLang="en-US" sz="1200" dirty="0" err="1">
                <a:solidFill>
                  <a:schemeClr val="tx1"/>
                </a:solidFill>
              </a:rPr>
              <a:t>www.gilmanscholarship.org</a:t>
            </a:r>
            <a:r>
              <a:rPr lang="en-US" altLang="en-US" sz="1200" dirty="0">
                <a:solidFill>
                  <a:schemeClr val="tx1"/>
                </a:solidFill>
              </a:rPr>
              <a:t>/program/</a:t>
            </a:r>
            <a:r>
              <a:rPr lang="en-US" altLang="en-US" sz="1200" dirty="0" err="1">
                <a:solidFill>
                  <a:schemeClr val="tx1"/>
                </a:solidFill>
              </a:rPr>
              <a:t>gilman</a:t>
            </a:r>
            <a:r>
              <a:rPr lang="en-US" altLang="en-US" sz="1200" dirty="0">
                <a:solidFill>
                  <a:schemeClr val="tx1"/>
                </a:solidFill>
              </a:rPr>
              <a:t>-</a:t>
            </a:r>
            <a:r>
              <a:rPr lang="en-US" altLang="en-US" sz="1200" dirty="0" err="1">
                <a:solidFill>
                  <a:schemeClr val="tx1"/>
                </a:solidFill>
              </a:rPr>
              <a:t>mccain</a:t>
            </a:r>
            <a:r>
              <a:rPr lang="en-US" altLang="en-US" sz="1200" dirty="0">
                <a:solidFill>
                  <a:schemeClr val="tx1"/>
                </a:solidFill>
              </a:rPr>
              <a:t>-scholarships/</a:t>
            </a:r>
            <a:endParaRPr lang="en-US" alt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7</a:t>
            </a:fld>
            <a:endParaRPr lang="en-US"/>
          </a:p>
        </p:txBody>
      </p:sp>
    </p:spTree>
    <p:extLst>
      <p:ext uri="{BB962C8B-B14F-4D97-AF65-F5344CB8AC3E}">
        <p14:creationId xmlns:p14="http://schemas.microsoft.com/office/powerpoint/2010/main" val="2835981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solidFill>
                  <a:schemeClr val="tx1"/>
                </a:solidFill>
              </a:rPr>
              <a:t>For the entire academic year, we will award over many scholarships including awards for the Gilman-McCain Scholarship and awards associated with our global partnerships – </a:t>
            </a:r>
            <a:r>
              <a:rPr lang="en-US" altLang="en-US" dirty="0">
                <a:latin typeface="WordVisi_MSFontService"/>
              </a:rPr>
              <a:t>the new Gilman-Taiwan Scholarship, the Gilman- Germany DAAD Scholarship, the Gilman-FLAD Portugal Scholarship, </a:t>
            </a:r>
            <a:r>
              <a:rPr lang="en-US" altLang="en-US" sz="1200" dirty="0">
                <a:solidFill>
                  <a:schemeClr val="tx1"/>
                </a:solidFill>
              </a:rPr>
              <a:t>the Gilman-Global Wales Scholarship, Gilman-Education New Zealand Scholarship, and Gilman-France Scholarship.</a:t>
            </a:r>
          </a:p>
          <a:p>
            <a:endParaRPr lang="en-US" altLang="en-US" dirty="0"/>
          </a:p>
          <a:p>
            <a:r>
              <a:rPr lang="en-US" altLang="en-US" dirty="0"/>
              <a:t>Recipients can </a:t>
            </a:r>
            <a:r>
              <a:rPr lang="en-US" altLang="en-US" b="1" dirty="0"/>
              <a:t>receive up to $5,000</a:t>
            </a:r>
            <a:r>
              <a:rPr lang="en-US" altLang="en-US" dirty="0"/>
              <a:t> to use towards program costs and related expenses, such as tuition and fees, room and board, books, local transportation, health insurance, international airfare. passport and visa costs. (</a:t>
            </a:r>
            <a:r>
              <a:rPr lang="en-US" altLang="en-US" sz="1200" dirty="0">
                <a:solidFill>
                  <a:schemeClr val="tx1"/>
                </a:solidFill>
              </a:rPr>
              <a:t>Personal expenses such as clothing, entertainment, electronics and excursions outside of the program are not eligible.)</a:t>
            </a:r>
            <a:endParaRPr lang="en-US" altLang="en-US" dirty="0"/>
          </a:p>
          <a:p>
            <a:endParaRPr lang="en-US" altLang="en-US" dirty="0"/>
          </a:p>
          <a:p>
            <a:r>
              <a:rPr lang="en-US" altLang="en-US" dirty="0"/>
              <a:t>Award amounts will </a:t>
            </a:r>
            <a:r>
              <a:rPr lang="en-US" altLang="en-US" b="1" dirty="0"/>
              <a:t>vary depending on student need, strength of the application, and program cost.</a:t>
            </a:r>
          </a:p>
          <a:p>
            <a:endParaRPr lang="en-US" altLang="en-US" dirty="0"/>
          </a:p>
          <a:p>
            <a:r>
              <a:rPr lang="en-US" altLang="en-US" dirty="0"/>
              <a:t>Students can apply the scholarship toward a fall, spring, summer, winter, or academic year term program.</a:t>
            </a:r>
          </a:p>
          <a:p>
            <a:endParaRPr lang="en-US" altLang="en-US" dirty="0"/>
          </a:p>
          <a:p>
            <a:r>
              <a:rPr lang="en-US" altLang="en-US" dirty="0"/>
              <a:t>The Gilman Program is often asked by students, “what are the chances of me receiving a scholarship?” Generally </a:t>
            </a:r>
            <a:r>
              <a:rPr lang="en-US" altLang="en-US" b="1" dirty="0"/>
              <a:t>1 in 4 students are awarded a scholarship</a:t>
            </a:r>
            <a:r>
              <a:rPr lang="en-US" altLang="en-US" dirty="0"/>
              <a:t>.  </a:t>
            </a:r>
          </a:p>
          <a:p>
            <a:endParaRPr lang="en-US" altLang="en-US" dirty="0"/>
          </a:p>
          <a:p>
            <a:r>
              <a:rPr lang="en-US" altLang="en-US" dirty="0"/>
              <a:t>If selected for a Gilman Scholarship, recipients will utilize the password protected and secure Gilman Recipient Portal to input all fund distribution information. Recipients of the Gilman Scholarship will never be contacted by phone or email to provide personal bank information.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7AB181-DA85-4E4B-847C-08B998AE9B3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331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Applicants who are studying a critical need language in a country in which the language is predominantly spoken</a:t>
            </a:r>
            <a:r>
              <a:rPr lang="en-US" altLang="en-US" sz="1200" b="1" dirty="0"/>
              <a:t> </a:t>
            </a:r>
            <a:r>
              <a:rPr lang="en-US" altLang="en-US" sz="1200" dirty="0"/>
              <a:t>can apply for a supplemental award of up to $3,000. This Critical Need Language Award (CNLA) slide has list of current critical languages, but please check website as “</a:t>
            </a:r>
            <a:r>
              <a:rPr lang="en-US" altLang="en-US" sz="1200" i="1" dirty="0">
                <a:solidFill>
                  <a:schemeClr val="tx1"/>
                </a:solidFill>
              </a:rPr>
              <a:t>The number of eligible countries and languages supported by the CNLA are subject to change based on U.S. Department of State </a:t>
            </a:r>
            <a:r>
              <a:rPr lang="en-US" altLang="en-US" sz="1200" i="1" u="sng" dirty="0">
                <a:solidFill>
                  <a:schemeClr val="tx1"/>
                </a:solidFill>
                <a:hlinkClick r:id="rId3"/>
              </a:rPr>
              <a:t>Travel Advisories</a:t>
            </a:r>
            <a:r>
              <a:rPr lang="en-US" altLang="en-US" sz="1200" i="1" dirty="0">
                <a:solidFill>
                  <a:schemeClr val="tx1"/>
                </a:solidFill>
              </a:rPr>
              <a:t> and priorities.]</a:t>
            </a:r>
            <a:endParaRPr lang="en-US" altLang="en-US" sz="1200" dirty="0"/>
          </a:p>
          <a:p>
            <a:endParaRPr lang="en-US" altLang="en-US" sz="1200" dirty="0"/>
          </a:p>
          <a:p>
            <a:r>
              <a:rPr lang="en-US" altLang="en-US" sz="1200" dirty="0"/>
              <a:t>In addition to receiving additional funds for language study, students who win this award and complete their Gilman Scholarship requirements will be offered the opportunity to take the ACTFL Oral Proficiency Interview (OPI). This test and the results will serve as both an evaluation measure of the award and as a credential for the award recipient. </a:t>
            </a:r>
            <a:endParaRPr lang="en-US" altLang="en-US" sz="1000" dirty="0"/>
          </a:p>
          <a:p>
            <a:endParaRPr lang="en-US" dirty="0"/>
          </a:p>
        </p:txBody>
      </p:sp>
      <p:sp>
        <p:nvSpPr>
          <p:cNvPr id="4" name="Slide Number Placeholder 3"/>
          <p:cNvSpPr>
            <a:spLocks noGrp="1"/>
          </p:cNvSpPr>
          <p:nvPr>
            <p:ph type="sldNum" sz="quarter" idx="5"/>
          </p:nvPr>
        </p:nvSpPr>
        <p:spPr/>
        <p:txBody>
          <a:bodyPr/>
          <a:lstStyle/>
          <a:p>
            <a:fld id="{B7406A46-42F1-4EF1-A52B-4311DC713D54}" type="slidenum">
              <a:rPr lang="en-US" smtClean="0"/>
              <a:t>9</a:t>
            </a:fld>
            <a:endParaRPr lang="en-US"/>
          </a:p>
        </p:txBody>
      </p:sp>
    </p:spTree>
    <p:extLst>
      <p:ext uri="{BB962C8B-B14F-4D97-AF65-F5344CB8AC3E}">
        <p14:creationId xmlns:p14="http://schemas.microsoft.com/office/powerpoint/2010/main" val="2015575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900C-1845-F186-5030-DF44A8D6E5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1BFBF5-5A7E-5649-55D8-2FF39694EF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B86219-29DA-1CB5-3F78-C5F60C79FB7A}"/>
              </a:ext>
            </a:extLst>
          </p:cNvPr>
          <p:cNvSpPr>
            <a:spLocks noGrp="1"/>
          </p:cNvSpPr>
          <p:nvPr>
            <p:ph type="dt" sz="half" idx="10"/>
          </p:nvPr>
        </p:nvSpPr>
        <p:spPr/>
        <p:txBody>
          <a:bodyPr/>
          <a:lstStyle/>
          <a:p>
            <a:fld id="{20BFFDA1-23CB-C548-A6D0-8F4D6299F784}" type="datetimeFigureOut">
              <a:rPr lang="en-US" smtClean="0"/>
              <a:t>8/14/24</a:t>
            </a:fld>
            <a:endParaRPr lang="en-US"/>
          </a:p>
        </p:txBody>
      </p:sp>
      <p:sp>
        <p:nvSpPr>
          <p:cNvPr id="5" name="Footer Placeholder 4">
            <a:extLst>
              <a:ext uri="{FF2B5EF4-FFF2-40B4-BE49-F238E27FC236}">
                <a16:creationId xmlns:a16="http://schemas.microsoft.com/office/drawing/2014/main" id="{2B7B5498-4EBB-DFE4-2611-24982C64A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18434-E165-52ED-6E32-6728A6794747}"/>
              </a:ext>
            </a:extLst>
          </p:cNvPr>
          <p:cNvSpPr>
            <a:spLocks noGrp="1"/>
          </p:cNvSpPr>
          <p:nvPr>
            <p:ph type="sldNum" sz="quarter" idx="12"/>
          </p:nvPr>
        </p:nvSpPr>
        <p:spPr/>
        <p:txBody>
          <a:bodyPr/>
          <a:lstStyle/>
          <a:p>
            <a:fld id="{A74050CE-88FA-E245-93F1-919508B0260E}" type="slidenum">
              <a:rPr lang="en-US" smtClean="0"/>
              <a:t>‹#›</a:t>
            </a:fld>
            <a:endParaRPr lang="en-US"/>
          </a:p>
        </p:txBody>
      </p:sp>
    </p:spTree>
    <p:extLst>
      <p:ext uri="{BB962C8B-B14F-4D97-AF65-F5344CB8AC3E}">
        <p14:creationId xmlns:p14="http://schemas.microsoft.com/office/powerpoint/2010/main" val="339158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224B-B14B-EB96-57C1-1C03828998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22490C-5164-C7ED-F63D-A32139EC3E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A21F2-C640-DC0F-1CB4-378804C5E56F}"/>
              </a:ext>
            </a:extLst>
          </p:cNvPr>
          <p:cNvSpPr>
            <a:spLocks noGrp="1"/>
          </p:cNvSpPr>
          <p:nvPr>
            <p:ph type="dt" sz="half" idx="10"/>
          </p:nvPr>
        </p:nvSpPr>
        <p:spPr/>
        <p:txBody>
          <a:bodyPr/>
          <a:lstStyle/>
          <a:p>
            <a:fld id="{20BFFDA1-23CB-C548-A6D0-8F4D6299F784}" type="datetimeFigureOut">
              <a:rPr lang="en-US" smtClean="0"/>
              <a:t>8/14/24</a:t>
            </a:fld>
            <a:endParaRPr lang="en-US"/>
          </a:p>
        </p:txBody>
      </p:sp>
      <p:sp>
        <p:nvSpPr>
          <p:cNvPr id="5" name="Footer Placeholder 4">
            <a:extLst>
              <a:ext uri="{FF2B5EF4-FFF2-40B4-BE49-F238E27FC236}">
                <a16:creationId xmlns:a16="http://schemas.microsoft.com/office/drawing/2014/main" id="{FC95341C-51FA-4200-09DA-912486C0BC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0234B-DC65-76B7-C56D-F1744A2FBE1F}"/>
              </a:ext>
            </a:extLst>
          </p:cNvPr>
          <p:cNvSpPr>
            <a:spLocks noGrp="1"/>
          </p:cNvSpPr>
          <p:nvPr>
            <p:ph type="sldNum" sz="quarter" idx="12"/>
          </p:nvPr>
        </p:nvSpPr>
        <p:spPr/>
        <p:txBody>
          <a:bodyPr/>
          <a:lstStyle/>
          <a:p>
            <a:fld id="{A74050CE-88FA-E245-93F1-919508B0260E}" type="slidenum">
              <a:rPr lang="en-US" smtClean="0"/>
              <a:t>‹#›</a:t>
            </a:fld>
            <a:endParaRPr lang="en-US"/>
          </a:p>
        </p:txBody>
      </p:sp>
    </p:spTree>
    <p:extLst>
      <p:ext uri="{BB962C8B-B14F-4D97-AF65-F5344CB8AC3E}">
        <p14:creationId xmlns:p14="http://schemas.microsoft.com/office/powerpoint/2010/main" val="525518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4B3692-5D8F-E32F-5B91-85EA7EFDC4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1ABD84-B9A6-0953-0F90-EF3307B8B4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B1C20-DDC0-FDE7-BEA8-7A5987CDAEBB}"/>
              </a:ext>
            </a:extLst>
          </p:cNvPr>
          <p:cNvSpPr>
            <a:spLocks noGrp="1"/>
          </p:cNvSpPr>
          <p:nvPr>
            <p:ph type="dt" sz="half" idx="10"/>
          </p:nvPr>
        </p:nvSpPr>
        <p:spPr/>
        <p:txBody>
          <a:bodyPr/>
          <a:lstStyle/>
          <a:p>
            <a:fld id="{20BFFDA1-23CB-C548-A6D0-8F4D6299F784}" type="datetimeFigureOut">
              <a:rPr lang="en-US" smtClean="0"/>
              <a:t>8/14/24</a:t>
            </a:fld>
            <a:endParaRPr lang="en-US"/>
          </a:p>
        </p:txBody>
      </p:sp>
      <p:sp>
        <p:nvSpPr>
          <p:cNvPr id="5" name="Footer Placeholder 4">
            <a:extLst>
              <a:ext uri="{FF2B5EF4-FFF2-40B4-BE49-F238E27FC236}">
                <a16:creationId xmlns:a16="http://schemas.microsoft.com/office/drawing/2014/main" id="{902CBCF4-C989-4485-C416-3B4DAC76F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466B7-585B-330D-946F-C3D74FFDF2DF}"/>
              </a:ext>
            </a:extLst>
          </p:cNvPr>
          <p:cNvSpPr>
            <a:spLocks noGrp="1"/>
          </p:cNvSpPr>
          <p:nvPr>
            <p:ph type="sldNum" sz="quarter" idx="12"/>
          </p:nvPr>
        </p:nvSpPr>
        <p:spPr/>
        <p:txBody>
          <a:bodyPr/>
          <a:lstStyle/>
          <a:p>
            <a:fld id="{A74050CE-88FA-E245-93F1-919508B0260E}" type="slidenum">
              <a:rPr lang="en-US" smtClean="0"/>
              <a:t>‹#›</a:t>
            </a:fld>
            <a:endParaRPr lang="en-US"/>
          </a:p>
        </p:txBody>
      </p:sp>
    </p:spTree>
    <p:extLst>
      <p:ext uri="{BB962C8B-B14F-4D97-AF65-F5344CB8AC3E}">
        <p14:creationId xmlns:p14="http://schemas.microsoft.com/office/powerpoint/2010/main" val="293351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A5EA-B975-0BB4-CDF8-EA86E92410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7C997D-41D2-F68A-0EC2-7BCD4D1ABB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30BF4-B63E-B4CB-DBFC-E10B84EF12D3}"/>
              </a:ext>
            </a:extLst>
          </p:cNvPr>
          <p:cNvSpPr>
            <a:spLocks noGrp="1"/>
          </p:cNvSpPr>
          <p:nvPr>
            <p:ph type="dt" sz="half" idx="10"/>
          </p:nvPr>
        </p:nvSpPr>
        <p:spPr/>
        <p:txBody>
          <a:bodyPr/>
          <a:lstStyle/>
          <a:p>
            <a:fld id="{20BFFDA1-23CB-C548-A6D0-8F4D6299F784}" type="datetimeFigureOut">
              <a:rPr lang="en-US" smtClean="0"/>
              <a:t>8/14/24</a:t>
            </a:fld>
            <a:endParaRPr lang="en-US"/>
          </a:p>
        </p:txBody>
      </p:sp>
      <p:sp>
        <p:nvSpPr>
          <p:cNvPr id="5" name="Footer Placeholder 4">
            <a:extLst>
              <a:ext uri="{FF2B5EF4-FFF2-40B4-BE49-F238E27FC236}">
                <a16:creationId xmlns:a16="http://schemas.microsoft.com/office/drawing/2014/main" id="{A68B40DE-A13D-A96F-9997-C7D6E70C8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BDA8D-1C40-DD2A-C7FE-8B183E221340}"/>
              </a:ext>
            </a:extLst>
          </p:cNvPr>
          <p:cNvSpPr>
            <a:spLocks noGrp="1"/>
          </p:cNvSpPr>
          <p:nvPr>
            <p:ph type="sldNum" sz="quarter" idx="12"/>
          </p:nvPr>
        </p:nvSpPr>
        <p:spPr/>
        <p:txBody>
          <a:bodyPr/>
          <a:lstStyle/>
          <a:p>
            <a:fld id="{A74050CE-88FA-E245-93F1-919508B0260E}" type="slidenum">
              <a:rPr lang="en-US" smtClean="0"/>
              <a:t>‹#›</a:t>
            </a:fld>
            <a:endParaRPr lang="en-US"/>
          </a:p>
        </p:txBody>
      </p:sp>
    </p:spTree>
    <p:extLst>
      <p:ext uri="{BB962C8B-B14F-4D97-AF65-F5344CB8AC3E}">
        <p14:creationId xmlns:p14="http://schemas.microsoft.com/office/powerpoint/2010/main" val="232797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B085-71B5-FB12-C318-F56CB414C4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27955A-4973-EAC9-130D-579290EF5A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8963C4-9795-10C5-D155-F59273F1A9FE}"/>
              </a:ext>
            </a:extLst>
          </p:cNvPr>
          <p:cNvSpPr>
            <a:spLocks noGrp="1"/>
          </p:cNvSpPr>
          <p:nvPr>
            <p:ph type="dt" sz="half" idx="10"/>
          </p:nvPr>
        </p:nvSpPr>
        <p:spPr/>
        <p:txBody>
          <a:bodyPr/>
          <a:lstStyle/>
          <a:p>
            <a:fld id="{20BFFDA1-23CB-C548-A6D0-8F4D6299F784}" type="datetimeFigureOut">
              <a:rPr lang="en-US" smtClean="0"/>
              <a:t>8/14/24</a:t>
            </a:fld>
            <a:endParaRPr lang="en-US"/>
          </a:p>
        </p:txBody>
      </p:sp>
      <p:sp>
        <p:nvSpPr>
          <p:cNvPr id="5" name="Footer Placeholder 4">
            <a:extLst>
              <a:ext uri="{FF2B5EF4-FFF2-40B4-BE49-F238E27FC236}">
                <a16:creationId xmlns:a16="http://schemas.microsoft.com/office/drawing/2014/main" id="{F4D0E136-CA5C-96CB-E412-C1946AA6C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6E07E-5B80-26B1-68B2-555023BBBE1D}"/>
              </a:ext>
            </a:extLst>
          </p:cNvPr>
          <p:cNvSpPr>
            <a:spLocks noGrp="1"/>
          </p:cNvSpPr>
          <p:nvPr>
            <p:ph type="sldNum" sz="quarter" idx="12"/>
          </p:nvPr>
        </p:nvSpPr>
        <p:spPr/>
        <p:txBody>
          <a:bodyPr/>
          <a:lstStyle/>
          <a:p>
            <a:fld id="{A74050CE-88FA-E245-93F1-919508B0260E}" type="slidenum">
              <a:rPr lang="en-US" smtClean="0"/>
              <a:t>‹#›</a:t>
            </a:fld>
            <a:endParaRPr lang="en-US"/>
          </a:p>
        </p:txBody>
      </p:sp>
    </p:spTree>
    <p:extLst>
      <p:ext uri="{BB962C8B-B14F-4D97-AF65-F5344CB8AC3E}">
        <p14:creationId xmlns:p14="http://schemas.microsoft.com/office/powerpoint/2010/main" val="37627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0B08E-164A-CF53-6CFA-D154F6BA9B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237BCE-55EB-128C-A9AA-1BD649467C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8AFBB8-51BB-6AB5-8348-AAF85EF9BB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03C51D-228C-7212-B3B5-9F9AD4528C3F}"/>
              </a:ext>
            </a:extLst>
          </p:cNvPr>
          <p:cNvSpPr>
            <a:spLocks noGrp="1"/>
          </p:cNvSpPr>
          <p:nvPr>
            <p:ph type="dt" sz="half" idx="10"/>
          </p:nvPr>
        </p:nvSpPr>
        <p:spPr/>
        <p:txBody>
          <a:bodyPr/>
          <a:lstStyle/>
          <a:p>
            <a:fld id="{20BFFDA1-23CB-C548-A6D0-8F4D6299F784}" type="datetimeFigureOut">
              <a:rPr lang="en-US" smtClean="0"/>
              <a:t>8/14/24</a:t>
            </a:fld>
            <a:endParaRPr lang="en-US"/>
          </a:p>
        </p:txBody>
      </p:sp>
      <p:sp>
        <p:nvSpPr>
          <p:cNvPr id="6" name="Footer Placeholder 5">
            <a:extLst>
              <a:ext uri="{FF2B5EF4-FFF2-40B4-BE49-F238E27FC236}">
                <a16:creationId xmlns:a16="http://schemas.microsoft.com/office/drawing/2014/main" id="{67BC9C72-E98C-2B76-D882-E30532AD1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BE9D0F-F4CF-5CB3-9FC9-E5B55D18DDAB}"/>
              </a:ext>
            </a:extLst>
          </p:cNvPr>
          <p:cNvSpPr>
            <a:spLocks noGrp="1"/>
          </p:cNvSpPr>
          <p:nvPr>
            <p:ph type="sldNum" sz="quarter" idx="12"/>
          </p:nvPr>
        </p:nvSpPr>
        <p:spPr/>
        <p:txBody>
          <a:bodyPr/>
          <a:lstStyle/>
          <a:p>
            <a:fld id="{A74050CE-88FA-E245-93F1-919508B0260E}" type="slidenum">
              <a:rPr lang="en-US" smtClean="0"/>
              <a:t>‹#›</a:t>
            </a:fld>
            <a:endParaRPr lang="en-US"/>
          </a:p>
        </p:txBody>
      </p:sp>
    </p:spTree>
    <p:extLst>
      <p:ext uri="{BB962C8B-B14F-4D97-AF65-F5344CB8AC3E}">
        <p14:creationId xmlns:p14="http://schemas.microsoft.com/office/powerpoint/2010/main" val="437804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586B4-2239-F5B3-2A64-569F1B601B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C06501-E771-25D1-CB6E-0633EB6DA4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BF660E-A468-70E9-5070-CF003060B0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24CA94-3B2D-4D37-BE69-45F49FD2BB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A73BA-D302-5705-05C0-512CBC72ED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CC4446-069B-4740-8823-11CCBCC739D4}"/>
              </a:ext>
            </a:extLst>
          </p:cNvPr>
          <p:cNvSpPr>
            <a:spLocks noGrp="1"/>
          </p:cNvSpPr>
          <p:nvPr>
            <p:ph type="dt" sz="half" idx="10"/>
          </p:nvPr>
        </p:nvSpPr>
        <p:spPr/>
        <p:txBody>
          <a:bodyPr/>
          <a:lstStyle/>
          <a:p>
            <a:fld id="{20BFFDA1-23CB-C548-A6D0-8F4D6299F784}" type="datetimeFigureOut">
              <a:rPr lang="en-US" smtClean="0"/>
              <a:t>8/14/24</a:t>
            </a:fld>
            <a:endParaRPr lang="en-US"/>
          </a:p>
        </p:txBody>
      </p:sp>
      <p:sp>
        <p:nvSpPr>
          <p:cNvPr id="8" name="Footer Placeholder 7">
            <a:extLst>
              <a:ext uri="{FF2B5EF4-FFF2-40B4-BE49-F238E27FC236}">
                <a16:creationId xmlns:a16="http://schemas.microsoft.com/office/drawing/2014/main" id="{BC6A345B-FFC5-DD9D-40A9-5D70FCF127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36619A-8DD1-8648-CEF5-A887B65A7949}"/>
              </a:ext>
            </a:extLst>
          </p:cNvPr>
          <p:cNvSpPr>
            <a:spLocks noGrp="1"/>
          </p:cNvSpPr>
          <p:nvPr>
            <p:ph type="sldNum" sz="quarter" idx="12"/>
          </p:nvPr>
        </p:nvSpPr>
        <p:spPr/>
        <p:txBody>
          <a:bodyPr/>
          <a:lstStyle/>
          <a:p>
            <a:fld id="{A74050CE-88FA-E245-93F1-919508B0260E}" type="slidenum">
              <a:rPr lang="en-US" smtClean="0"/>
              <a:t>‹#›</a:t>
            </a:fld>
            <a:endParaRPr lang="en-US"/>
          </a:p>
        </p:txBody>
      </p:sp>
    </p:spTree>
    <p:extLst>
      <p:ext uri="{BB962C8B-B14F-4D97-AF65-F5344CB8AC3E}">
        <p14:creationId xmlns:p14="http://schemas.microsoft.com/office/powerpoint/2010/main" val="232198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7EB2D-9D1B-D9C1-C442-0E8F6D87FE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B0DCEC-F926-3C6C-04F5-4B0FF10F71BE}"/>
              </a:ext>
            </a:extLst>
          </p:cNvPr>
          <p:cNvSpPr>
            <a:spLocks noGrp="1"/>
          </p:cNvSpPr>
          <p:nvPr>
            <p:ph type="dt" sz="half" idx="10"/>
          </p:nvPr>
        </p:nvSpPr>
        <p:spPr/>
        <p:txBody>
          <a:bodyPr/>
          <a:lstStyle/>
          <a:p>
            <a:fld id="{20BFFDA1-23CB-C548-A6D0-8F4D6299F784}" type="datetimeFigureOut">
              <a:rPr lang="en-US" smtClean="0"/>
              <a:t>8/14/24</a:t>
            </a:fld>
            <a:endParaRPr lang="en-US"/>
          </a:p>
        </p:txBody>
      </p:sp>
      <p:sp>
        <p:nvSpPr>
          <p:cNvPr id="4" name="Footer Placeholder 3">
            <a:extLst>
              <a:ext uri="{FF2B5EF4-FFF2-40B4-BE49-F238E27FC236}">
                <a16:creationId xmlns:a16="http://schemas.microsoft.com/office/drawing/2014/main" id="{4176B767-83FD-461D-569F-B8B1451988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B87893-DA7D-3B2A-49CB-757E79D19551}"/>
              </a:ext>
            </a:extLst>
          </p:cNvPr>
          <p:cNvSpPr>
            <a:spLocks noGrp="1"/>
          </p:cNvSpPr>
          <p:nvPr>
            <p:ph type="sldNum" sz="quarter" idx="12"/>
          </p:nvPr>
        </p:nvSpPr>
        <p:spPr/>
        <p:txBody>
          <a:bodyPr/>
          <a:lstStyle/>
          <a:p>
            <a:fld id="{A74050CE-88FA-E245-93F1-919508B0260E}" type="slidenum">
              <a:rPr lang="en-US" smtClean="0"/>
              <a:t>‹#›</a:t>
            </a:fld>
            <a:endParaRPr lang="en-US"/>
          </a:p>
        </p:txBody>
      </p:sp>
    </p:spTree>
    <p:extLst>
      <p:ext uri="{BB962C8B-B14F-4D97-AF65-F5344CB8AC3E}">
        <p14:creationId xmlns:p14="http://schemas.microsoft.com/office/powerpoint/2010/main" val="1000526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64726-5C1E-CB51-BE36-4B97CBB89ECE}"/>
              </a:ext>
            </a:extLst>
          </p:cNvPr>
          <p:cNvSpPr>
            <a:spLocks noGrp="1"/>
          </p:cNvSpPr>
          <p:nvPr>
            <p:ph type="dt" sz="half" idx="10"/>
          </p:nvPr>
        </p:nvSpPr>
        <p:spPr/>
        <p:txBody>
          <a:bodyPr/>
          <a:lstStyle/>
          <a:p>
            <a:fld id="{20BFFDA1-23CB-C548-A6D0-8F4D6299F784}" type="datetimeFigureOut">
              <a:rPr lang="en-US" smtClean="0"/>
              <a:t>8/14/24</a:t>
            </a:fld>
            <a:endParaRPr lang="en-US"/>
          </a:p>
        </p:txBody>
      </p:sp>
      <p:sp>
        <p:nvSpPr>
          <p:cNvPr id="3" name="Footer Placeholder 2">
            <a:extLst>
              <a:ext uri="{FF2B5EF4-FFF2-40B4-BE49-F238E27FC236}">
                <a16:creationId xmlns:a16="http://schemas.microsoft.com/office/drawing/2014/main" id="{DCBDB848-1999-7720-6BEB-EA25EC4BD5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B79291-4680-4C3D-7FC9-108F58D2FDAF}"/>
              </a:ext>
            </a:extLst>
          </p:cNvPr>
          <p:cNvSpPr>
            <a:spLocks noGrp="1"/>
          </p:cNvSpPr>
          <p:nvPr>
            <p:ph type="sldNum" sz="quarter" idx="12"/>
          </p:nvPr>
        </p:nvSpPr>
        <p:spPr/>
        <p:txBody>
          <a:bodyPr/>
          <a:lstStyle/>
          <a:p>
            <a:fld id="{A74050CE-88FA-E245-93F1-919508B0260E}" type="slidenum">
              <a:rPr lang="en-US" smtClean="0"/>
              <a:t>‹#›</a:t>
            </a:fld>
            <a:endParaRPr lang="en-US"/>
          </a:p>
        </p:txBody>
      </p:sp>
    </p:spTree>
    <p:extLst>
      <p:ext uri="{BB962C8B-B14F-4D97-AF65-F5344CB8AC3E}">
        <p14:creationId xmlns:p14="http://schemas.microsoft.com/office/powerpoint/2010/main" val="118360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DA971-B12F-754D-65F5-CFB691C7DF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2550B2-4AA0-9FCC-0803-62FAFFE0D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C159CB-6D07-E2BA-8D5B-890270F6D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262BC4-0AC6-7942-4B58-6445A018F4F4}"/>
              </a:ext>
            </a:extLst>
          </p:cNvPr>
          <p:cNvSpPr>
            <a:spLocks noGrp="1"/>
          </p:cNvSpPr>
          <p:nvPr>
            <p:ph type="dt" sz="half" idx="10"/>
          </p:nvPr>
        </p:nvSpPr>
        <p:spPr/>
        <p:txBody>
          <a:bodyPr/>
          <a:lstStyle/>
          <a:p>
            <a:fld id="{20BFFDA1-23CB-C548-A6D0-8F4D6299F784}" type="datetimeFigureOut">
              <a:rPr lang="en-US" smtClean="0"/>
              <a:t>8/14/24</a:t>
            </a:fld>
            <a:endParaRPr lang="en-US"/>
          </a:p>
        </p:txBody>
      </p:sp>
      <p:sp>
        <p:nvSpPr>
          <p:cNvPr id="6" name="Footer Placeholder 5">
            <a:extLst>
              <a:ext uri="{FF2B5EF4-FFF2-40B4-BE49-F238E27FC236}">
                <a16:creationId xmlns:a16="http://schemas.microsoft.com/office/drawing/2014/main" id="{659FE45D-47DA-AE39-4760-67A08C7A56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A9337-8ACE-7F0E-69E7-6321C7EE1806}"/>
              </a:ext>
            </a:extLst>
          </p:cNvPr>
          <p:cNvSpPr>
            <a:spLocks noGrp="1"/>
          </p:cNvSpPr>
          <p:nvPr>
            <p:ph type="sldNum" sz="quarter" idx="12"/>
          </p:nvPr>
        </p:nvSpPr>
        <p:spPr/>
        <p:txBody>
          <a:bodyPr/>
          <a:lstStyle/>
          <a:p>
            <a:fld id="{A74050CE-88FA-E245-93F1-919508B0260E}" type="slidenum">
              <a:rPr lang="en-US" smtClean="0"/>
              <a:t>‹#›</a:t>
            </a:fld>
            <a:endParaRPr lang="en-US"/>
          </a:p>
        </p:txBody>
      </p:sp>
    </p:spTree>
    <p:extLst>
      <p:ext uri="{BB962C8B-B14F-4D97-AF65-F5344CB8AC3E}">
        <p14:creationId xmlns:p14="http://schemas.microsoft.com/office/powerpoint/2010/main" val="2412938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D9CB5-58BB-1027-095E-032A88894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A19EEE-363B-AF85-71B4-934B99E193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A72DBB-C332-6E2C-9411-36D9A4360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413B4E-637D-307E-CC0E-D6637309AA40}"/>
              </a:ext>
            </a:extLst>
          </p:cNvPr>
          <p:cNvSpPr>
            <a:spLocks noGrp="1"/>
          </p:cNvSpPr>
          <p:nvPr>
            <p:ph type="dt" sz="half" idx="10"/>
          </p:nvPr>
        </p:nvSpPr>
        <p:spPr/>
        <p:txBody>
          <a:bodyPr/>
          <a:lstStyle/>
          <a:p>
            <a:fld id="{20BFFDA1-23CB-C548-A6D0-8F4D6299F784}" type="datetimeFigureOut">
              <a:rPr lang="en-US" smtClean="0"/>
              <a:t>8/14/24</a:t>
            </a:fld>
            <a:endParaRPr lang="en-US"/>
          </a:p>
        </p:txBody>
      </p:sp>
      <p:sp>
        <p:nvSpPr>
          <p:cNvPr id="6" name="Footer Placeholder 5">
            <a:extLst>
              <a:ext uri="{FF2B5EF4-FFF2-40B4-BE49-F238E27FC236}">
                <a16:creationId xmlns:a16="http://schemas.microsoft.com/office/drawing/2014/main" id="{0756047A-81A2-08A4-FC5C-866A56FEC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2A8854-2BF8-83DD-5F61-DC724B3992AB}"/>
              </a:ext>
            </a:extLst>
          </p:cNvPr>
          <p:cNvSpPr>
            <a:spLocks noGrp="1"/>
          </p:cNvSpPr>
          <p:nvPr>
            <p:ph type="sldNum" sz="quarter" idx="12"/>
          </p:nvPr>
        </p:nvSpPr>
        <p:spPr/>
        <p:txBody>
          <a:bodyPr/>
          <a:lstStyle/>
          <a:p>
            <a:fld id="{A74050CE-88FA-E245-93F1-919508B0260E}" type="slidenum">
              <a:rPr lang="en-US" smtClean="0"/>
              <a:t>‹#›</a:t>
            </a:fld>
            <a:endParaRPr lang="en-US"/>
          </a:p>
        </p:txBody>
      </p:sp>
    </p:spTree>
    <p:extLst>
      <p:ext uri="{BB962C8B-B14F-4D97-AF65-F5344CB8AC3E}">
        <p14:creationId xmlns:p14="http://schemas.microsoft.com/office/powerpoint/2010/main" val="331531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294E9-A00A-19FB-C63D-7F7ABF128A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0B7A933-101D-B6FE-D53C-91146047F3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CB02A-DC8C-466C-CEB5-CC0B27FB5F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FFDA1-23CB-C548-A6D0-8F4D6299F784}" type="datetimeFigureOut">
              <a:rPr lang="en-US" smtClean="0"/>
              <a:t>8/14/24</a:t>
            </a:fld>
            <a:endParaRPr lang="en-US"/>
          </a:p>
        </p:txBody>
      </p:sp>
      <p:sp>
        <p:nvSpPr>
          <p:cNvPr id="5" name="Footer Placeholder 4">
            <a:extLst>
              <a:ext uri="{FF2B5EF4-FFF2-40B4-BE49-F238E27FC236}">
                <a16:creationId xmlns:a16="http://schemas.microsoft.com/office/drawing/2014/main" id="{43886D4D-9031-E9D4-4D89-629E95CA42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09F1C2-D300-6675-CB1C-8C30CFCE7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050CE-88FA-E245-93F1-919508B0260E}" type="slidenum">
              <a:rPr lang="en-US" smtClean="0"/>
              <a:t>‹#›</a:t>
            </a:fld>
            <a:endParaRPr lang="en-US"/>
          </a:p>
        </p:txBody>
      </p:sp>
    </p:spTree>
    <p:extLst>
      <p:ext uri="{BB962C8B-B14F-4D97-AF65-F5344CB8AC3E}">
        <p14:creationId xmlns:p14="http://schemas.microsoft.com/office/powerpoint/2010/main" val="145284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0.jpe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32.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0.jpe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0.jpe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0.jpeg"/><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0.jpeg"/><Relationship Id="rId7"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0.jpeg"/><Relationship Id="rId7"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44.png"/><Relationship Id="rId12"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13.pn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jpeg"/><Relationship Id="rId9" Type="http://schemas.openxmlformats.org/officeDocument/2006/relationships/hyperlink" Target="https://www.redbubble.com/i/sticker/X-App-Icon-Twitter-Logo-Sticker-by-MikaBella08/149541122.EJUG5" TargetMode="External"/><Relationship Id="rId1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png"/><Relationship Id="rId7"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diagramQuickStyle" Target="../diagrams/quickStyle1.xml"/><Relationship Id="rId12"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2.png"/><Relationship Id="rId5" Type="http://schemas.openxmlformats.org/officeDocument/2006/relationships/diagramData" Target="../diagrams/data1.xml"/><Relationship Id="rId10" Type="http://schemas.openxmlformats.org/officeDocument/2006/relationships/image" Target="../media/image13.png"/><Relationship Id="rId4" Type="http://schemas.openxmlformats.org/officeDocument/2006/relationships/image" Target="../media/image11.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155E0C74-4902-1535-0D6F-EC67D4AE6BCE}"/>
              </a:ext>
            </a:extLst>
          </p:cNvPr>
          <p:cNvSpPr txBox="1"/>
          <p:nvPr/>
        </p:nvSpPr>
        <p:spPr>
          <a:xfrm>
            <a:off x="1099141" y="1868160"/>
            <a:ext cx="10585634" cy="2768130"/>
          </a:xfrm>
          <a:prstGeom prst="rect">
            <a:avLst/>
          </a:prstGeom>
        </p:spPr>
        <p:txBody>
          <a:bodyPr wrap="square" lIns="0" tIns="0" rIns="0" bIns="0" rtlCol="0" anchor="t">
            <a:spAutoFit/>
          </a:bodyPr>
          <a:lstStyle/>
          <a:p>
            <a:pPr defTabSz="609630"/>
            <a:r>
              <a:rPr lang="en-US" sz="5400" b="1" dirty="0">
                <a:solidFill>
                  <a:srgbClr val="002F6C"/>
                </a:solidFill>
                <a:latin typeface="Calibri"/>
              </a:rPr>
              <a:t>Benjamin A. Gilman International Scholarship Program</a:t>
            </a:r>
          </a:p>
          <a:p>
            <a:pPr defTabSz="609630">
              <a:lnSpc>
                <a:spcPts val="9605"/>
              </a:lnSpc>
            </a:pPr>
            <a:endParaRPr lang="en-US" sz="5400" dirty="0">
              <a:solidFill>
                <a:srgbClr val="002F6C"/>
              </a:solidFill>
              <a:latin typeface="Verlag 1"/>
            </a:endParaRPr>
          </a:p>
        </p:txBody>
      </p:sp>
      <p:sp>
        <p:nvSpPr>
          <p:cNvPr id="3" name="TextBox 8">
            <a:extLst>
              <a:ext uri="{FF2B5EF4-FFF2-40B4-BE49-F238E27FC236}">
                <a16:creationId xmlns:a16="http://schemas.microsoft.com/office/drawing/2014/main" id="{62B635DB-5623-8C68-672A-F7A7F708BD39}"/>
              </a:ext>
            </a:extLst>
          </p:cNvPr>
          <p:cNvSpPr txBox="1"/>
          <p:nvPr/>
        </p:nvSpPr>
        <p:spPr>
          <a:xfrm>
            <a:off x="1099141" y="4051017"/>
            <a:ext cx="6959600" cy="282641"/>
          </a:xfrm>
          <a:prstGeom prst="rect">
            <a:avLst/>
          </a:prstGeom>
        </p:spPr>
        <p:txBody>
          <a:bodyPr wrap="square" lIns="0" tIns="0" rIns="0" bIns="0" rtlCol="0" anchor="t">
            <a:spAutoFit/>
          </a:bodyPr>
          <a:lstStyle/>
          <a:p>
            <a:pPr defTabSz="609630">
              <a:lnSpc>
                <a:spcPts val="1960"/>
              </a:lnSpc>
              <a:spcBef>
                <a:spcPct val="0"/>
              </a:spcBef>
            </a:pPr>
            <a:r>
              <a:rPr lang="en-US" sz="2667" spc="70" dirty="0">
                <a:solidFill>
                  <a:srgbClr val="0077C8"/>
                </a:solidFill>
                <a:latin typeface="Calibri"/>
              </a:rPr>
              <a:t>Program Overview, Eligibility, Application</a:t>
            </a:r>
          </a:p>
        </p:txBody>
      </p:sp>
      <p:sp>
        <p:nvSpPr>
          <p:cNvPr id="4" name="TextBox 3">
            <a:extLst>
              <a:ext uri="{FF2B5EF4-FFF2-40B4-BE49-F238E27FC236}">
                <a16:creationId xmlns:a16="http://schemas.microsoft.com/office/drawing/2014/main" id="{97A4B6DB-992F-09A3-BA8C-FD11DCEC21D9}"/>
              </a:ext>
            </a:extLst>
          </p:cNvPr>
          <p:cNvSpPr txBox="1"/>
          <p:nvPr/>
        </p:nvSpPr>
        <p:spPr>
          <a:xfrm>
            <a:off x="6248400" y="5715000"/>
            <a:ext cx="5029200" cy="307777"/>
          </a:xfrm>
          <a:prstGeom prst="rect">
            <a:avLst/>
          </a:prstGeom>
          <a:noFill/>
        </p:spPr>
        <p:txBody>
          <a:bodyPr wrap="square" rtlCol="0">
            <a:spAutoFit/>
          </a:bodyPr>
          <a:lstStyle/>
          <a:p>
            <a:r>
              <a:rPr lang="en-US" sz="700" dirty="0">
                <a:solidFill>
                  <a:srgbClr val="002060"/>
                </a:solidFill>
              </a:rPr>
              <a:t>The Benjamin A. Gilman International Scholarship Program is a program of the U.S. Department of State with funding provided by the U.S. Government and supported in its implementation by the Institute of International Education (IIE).</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6DB9D3BB-B337-F139-2415-B8E69EA786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5800" y="5562600"/>
            <a:ext cx="1371600" cy="685800"/>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131BF689-3C23-542F-3374-1BB1782267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05000" y="5562600"/>
            <a:ext cx="609600" cy="685800"/>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1B4AFF8F-1346-DB03-A118-B41BD289F85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62200" y="5410200"/>
            <a:ext cx="1066800" cy="838200"/>
          </a:xfrm>
          <a:prstGeom prst="rect">
            <a:avLst/>
          </a:prstGeom>
        </p:spPr>
      </p:pic>
    </p:spTree>
    <p:extLst>
      <p:ext uri="{BB962C8B-B14F-4D97-AF65-F5344CB8AC3E}">
        <p14:creationId xmlns:p14="http://schemas.microsoft.com/office/powerpoint/2010/main" val="193611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0" y="0"/>
            <a:ext cx="7509419" cy="6858000"/>
          </a:xfrm>
          <a:custGeom>
            <a:avLst/>
            <a:gdLst/>
            <a:ahLst/>
            <a:cxnLst/>
            <a:rect l="l" t="t" r="r" b="b"/>
            <a:pathLst>
              <a:path w="11264129" h="10287000">
                <a:moveTo>
                  <a:pt x="0" y="0"/>
                </a:moveTo>
                <a:lnTo>
                  <a:pt x="11264129" y="0"/>
                </a:lnTo>
                <a:lnTo>
                  <a:pt x="11264129" y="10287000"/>
                </a:lnTo>
                <a:lnTo>
                  <a:pt x="0" y="10287000"/>
                </a:lnTo>
                <a:lnTo>
                  <a:pt x="0" y="0"/>
                </a:lnTo>
                <a:close/>
              </a:path>
            </a:pathLst>
          </a:custGeom>
          <a:blipFill>
            <a:blip r:embed="rId3">
              <a:alphaModFix amt="3000"/>
            </a:blip>
            <a:stretch>
              <a:fillRect/>
            </a:stretch>
          </a:blipFill>
        </p:spPr>
        <p:txBody>
          <a:bodyPr/>
          <a:lstStyle/>
          <a:p>
            <a:pPr defTabSz="609630"/>
            <a:endParaRPr lang="en-US" sz="1200" dirty="0">
              <a:solidFill>
                <a:prstClr val="black"/>
              </a:solidFill>
              <a:latin typeface="Calibri"/>
            </a:endParaRPr>
          </a:p>
        </p:txBody>
      </p:sp>
      <p:pic>
        <p:nvPicPr>
          <p:cNvPr id="2" name="Picture 1">
            <a:extLst>
              <a:ext uri="{FF2B5EF4-FFF2-40B4-BE49-F238E27FC236}">
                <a16:creationId xmlns:a16="http://schemas.microsoft.com/office/drawing/2014/main" id="{80079A64-85FD-45A1-FD5B-B0D0C98EC5E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48600" y="0"/>
            <a:ext cx="4343400" cy="6858000"/>
          </a:xfrm>
          <a:prstGeom prst="rect">
            <a:avLst/>
          </a:prstGeom>
          <a:solidFill>
            <a:srgbClr val="FFFFFF">
              <a:shade val="85000"/>
            </a:srgbClr>
          </a:solidFill>
          <a:ln w="88900" cap="sq">
            <a:noFill/>
            <a:miter lim="800000"/>
          </a:ln>
          <a:effectLst/>
        </p:spPr>
      </p:pic>
      <p:sp>
        <p:nvSpPr>
          <p:cNvPr id="3" name="TextBox 10">
            <a:extLst>
              <a:ext uri="{FF2B5EF4-FFF2-40B4-BE49-F238E27FC236}">
                <a16:creationId xmlns:a16="http://schemas.microsoft.com/office/drawing/2014/main" id="{7A8D6D29-82A7-78CD-03E5-C4BF65872AC3}"/>
              </a:ext>
            </a:extLst>
          </p:cNvPr>
          <p:cNvSpPr txBox="1"/>
          <p:nvPr/>
        </p:nvSpPr>
        <p:spPr>
          <a:xfrm>
            <a:off x="680025" y="460827"/>
            <a:ext cx="5720776" cy="702885"/>
          </a:xfrm>
          <a:prstGeom prst="rect">
            <a:avLst/>
          </a:prstGeom>
        </p:spPr>
        <p:txBody>
          <a:bodyPr wrap="square" lIns="0" tIns="0" rIns="0" bIns="0" rtlCol="0" anchor="t">
            <a:spAutoFit/>
          </a:bodyPr>
          <a:lstStyle/>
          <a:p>
            <a:pPr defTabSz="609630">
              <a:lnSpc>
                <a:spcPts val="5867"/>
              </a:lnSpc>
              <a:defRPr/>
            </a:pPr>
            <a:r>
              <a:rPr lang="en-US" sz="4000" b="1" dirty="0">
                <a:solidFill>
                  <a:srgbClr val="002F6C"/>
                </a:solidFill>
                <a:latin typeface="Calibri"/>
              </a:rPr>
              <a:t>STEM Supplemental Award </a:t>
            </a:r>
          </a:p>
        </p:txBody>
      </p:sp>
      <p:sp>
        <p:nvSpPr>
          <p:cNvPr id="6" name="TextBox 12">
            <a:extLst>
              <a:ext uri="{FF2B5EF4-FFF2-40B4-BE49-F238E27FC236}">
                <a16:creationId xmlns:a16="http://schemas.microsoft.com/office/drawing/2014/main" id="{2F2C17C9-2D4B-0E30-53A7-784FF002A03E}"/>
              </a:ext>
            </a:extLst>
          </p:cNvPr>
          <p:cNvSpPr txBox="1"/>
          <p:nvPr/>
        </p:nvSpPr>
        <p:spPr>
          <a:xfrm>
            <a:off x="680024" y="1163712"/>
            <a:ext cx="6787576" cy="738664"/>
          </a:xfrm>
          <a:prstGeom prst="rect">
            <a:avLst/>
          </a:prstGeom>
        </p:spPr>
        <p:txBody>
          <a:bodyPr wrap="square" lIns="0" tIns="0" rIns="0" bIns="0" rtlCol="0" anchor="t">
            <a:spAutoFit/>
          </a:bodyPr>
          <a:lstStyle/>
          <a:p>
            <a:pPr defTabSz="609630">
              <a:defRPr/>
            </a:pPr>
            <a:r>
              <a:rPr lang="en-US" sz="2400" b="1" dirty="0">
                <a:solidFill>
                  <a:srgbClr val="4F81BD"/>
                </a:solidFill>
                <a:latin typeface="Calibri"/>
              </a:rPr>
              <a:t>Up to an additional $1,000 toward STEM research costs </a:t>
            </a:r>
          </a:p>
        </p:txBody>
      </p:sp>
      <p:sp>
        <p:nvSpPr>
          <p:cNvPr id="7" name="TextBox 6">
            <a:extLst>
              <a:ext uri="{FF2B5EF4-FFF2-40B4-BE49-F238E27FC236}">
                <a16:creationId xmlns:a16="http://schemas.microsoft.com/office/drawing/2014/main" id="{693889BD-6FED-05E4-B948-AC59681CF75F}"/>
              </a:ext>
            </a:extLst>
          </p:cNvPr>
          <p:cNvSpPr txBox="1"/>
          <p:nvPr/>
        </p:nvSpPr>
        <p:spPr>
          <a:xfrm>
            <a:off x="664784" y="1902376"/>
            <a:ext cx="6503792" cy="3276282"/>
          </a:xfrm>
          <a:prstGeom prst="rect">
            <a:avLst/>
          </a:prstGeom>
          <a:noFill/>
        </p:spPr>
        <p:txBody>
          <a:bodyPr wrap="square">
            <a:spAutoFit/>
          </a:bodyPr>
          <a:lstStyle/>
          <a:p>
            <a:pPr marL="304815" indent="-304815" defTabSz="609630">
              <a:lnSpc>
                <a:spcPct val="150000"/>
              </a:lnSpc>
              <a:buClr>
                <a:schemeClr val="accent1"/>
              </a:buClr>
              <a:buFont typeface="Arial" panose="020B0604020202020204" pitchFamily="34" charset="0"/>
              <a:buChar char="•"/>
              <a:defRPr/>
            </a:pPr>
            <a:r>
              <a:rPr lang="en-US" sz="2000" dirty="0">
                <a:solidFill>
                  <a:srgbClr val="002F6C"/>
                </a:solidFill>
                <a:latin typeface="Calibri"/>
              </a:rPr>
              <a:t>In support of the Chips and Science Act of 2022</a:t>
            </a:r>
          </a:p>
          <a:p>
            <a:pPr marL="304815" indent="-304815" defTabSz="609630">
              <a:lnSpc>
                <a:spcPct val="150000"/>
              </a:lnSpc>
              <a:buClr>
                <a:schemeClr val="accent1"/>
              </a:buClr>
              <a:buFont typeface="Arial" panose="020B0604020202020204" pitchFamily="34" charset="0"/>
              <a:buChar char="•"/>
              <a:defRPr/>
            </a:pPr>
            <a:r>
              <a:rPr lang="en-US" sz="2000" dirty="0">
                <a:solidFill>
                  <a:srgbClr val="002F6C"/>
                </a:solidFill>
                <a:latin typeface="Calibri"/>
              </a:rPr>
              <a:t>Allowable expenses may include, but are not limited to:</a:t>
            </a:r>
          </a:p>
          <a:p>
            <a:pPr marL="609630" lvl="1" indent="-304815" defTabSz="609630">
              <a:lnSpc>
                <a:spcPct val="150000"/>
              </a:lnSpc>
              <a:buClr>
                <a:schemeClr val="accent1"/>
              </a:buClr>
              <a:buFont typeface="Arial" panose="020B0604020202020204" pitchFamily="34" charset="0"/>
              <a:buChar char="•"/>
              <a:defRPr/>
            </a:pPr>
            <a:r>
              <a:rPr lang="en-US" sz="2000" dirty="0">
                <a:solidFill>
                  <a:srgbClr val="002F6C"/>
                </a:solidFill>
                <a:latin typeface="Calibri"/>
              </a:rPr>
              <a:t>Lab Fees</a:t>
            </a:r>
          </a:p>
          <a:p>
            <a:pPr marL="609630" lvl="1" indent="-304815" defTabSz="609630">
              <a:lnSpc>
                <a:spcPct val="150000"/>
              </a:lnSpc>
              <a:buClr>
                <a:schemeClr val="accent1"/>
              </a:buClr>
              <a:buFont typeface="Arial" panose="020B0604020202020204" pitchFamily="34" charset="0"/>
              <a:buChar char="•"/>
              <a:defRPr/>
            </a:pPr>
            <a:r>
              <a:rPr lang="en-US" sz="2000" dirty="0">
                <a:solidFill>
                  <a:srgbClr val="002F6C"/>
                </a:solidFill>
                <a:latin typeface="Calibri"/>
              </a:rPr>
              <a:t>Equipment or gear required to contact research</a:t>
            </a:r>
          </a:p>
          <a:p>
            <a:pPr marL="609630" lvl="1" indent="-304815" defTabSz="609630">
              <a:lnSpc>
                <a:spcPct val="150000"/>
              </a:lnSpc>
              <a:buClr>
                <a:schemeClr val="accent1"/>
              </a:buClr>
              <a:buFont typeface="Arial" panose="020B0604020202020204" pitchFamily="34" charset="0"/>
              <a:buChar char="•"/>
              <a:defRPr/>
            </a:pPr>
            <a:r>
              <a:rPr lang="en-US" sz="2000" dirty="0">
                <a:solidFill>
                  <a:srgbClr val="002F6C"/>
                </a:solidFill>
                <a:latin typeface="Calibri"/>
              </a:rPr>
              <a:t>Fees required to conduct research, such as internet, cell phone, or printing costs</a:t>
            </a:r>
          </a:p>
          <a:p>
            <a:pPr marL="609630" lvl="1" indent="-304815" defTabSz="609630">
              <a:lnSpc>
                <a:spcPct val="150000"/>
              </a:lnSpc>
              <a:buClr>
                <a:schemeClr val="accent1"/>
              </a:buClr>
              <a:buFont typeface="Arial" panose="020B0604020202020204" pitchFamily="34" charset="0"/>
              <a:buChar char="•"/>
              <a:defRPr/>
            </a:pPr>
            <a:r>
              <a:rPr lang="en-US" sz="2000" dirty="0">
                <a:solidFill>
                  <a:srgbClr val="002F6C"/>
                </a:solidFill>
                <a:latin typeface="Calibri"/>
              </a:rPr>
              <a:t>Local transportation required to conduct research </a:t>
            </a:r>
          </a:p>
        </p:txBody>
      </p:sp>
      <p:sp>
        <p:nvSpPr>
          <p:cNvPr id="8" name="TextBox 7">
            <a:extLst>
              <a:ext uri="{FF2B5EF4-FFF2-40B4-BE49-F238E27FC236}">
                <a16:creationId xmlns:a16="http://schemas.microsoft.com/office/drawing/2014/main" id="{1E36CEF3-8AAC-3EE1-6282-E14D27F10F10}"/>
              </a:ext>
            </a:extLst>
          </p:cNvPr>
          <p:cNvSpPr txBox="1"/>
          <p:nvPr/>
        </p:nvSpPr>
        <p:spPr>
          <a:xfrm>
            <a:off x="674944" y="6004909"/>
            <a:ext cx="3966854" cy="353943"/>
          </a:xfrm>
          <a:prstGeom prst="rect">
            <a:avLst/>
          </a:prstGeom>
          <a:noFill/>
        </p:spPr>
        <p:txBody>
          <a:bodyPr wrap="square">
            <a:spAutoFit/>
          </a:bodyPr>
          <a:lstStyle/>
          <a:p>
            <a:pPr defTabSz="609630"/>
            <a:r>
              <a:rPr lang="en-US" sz="1700" b="1" dirty="0">
                <a:solidFill>
                  <a:srgbClr val="FF0000"/>
                </a:solidFill>
                <a:latin typeface="Calibri"/>
              </a:rPr>
              <a:t>Requires an extra essay to be considered</a:t>
            </a:r>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64C0CDEB-1202-DB66-520C-37EF285109D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431740" y="6096000"/>
            <a:ext cx="2743200" cy="762000"/>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C97CA181-3E13-A66E-510E-C41A2EB925B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453349" y="6172200"/>
            <a:ext cx="1371600" cy="685800"/>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E4D5EE9E-B197-51A3-A6EB-C01B53A7F7B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672549" y="6172200"/>
            <a:ext cx="609600" cy="685800"/>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16F3F0A7-4729-FC9D-B134-542172B8EC4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129749" y="6019800"/>
            <a:ext cx="1066800" cy="838200"/>
          </a:xfrm>
          <a:prstGeom prst="rect">
            <a:avLst/>
          </a:prstGeom>
        </p:spPr>
      </p:pic>
    </p:spTree>
    <p:extLst>
      <p:ext uri="{BB962C8B-B14F-4D97-AF65-F5344CB8AC3E}">
        <p14:creationId xmlns:p14="http://schemas.microsoft.com/office/powerpoint/2010/main" val="130379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AF3E91-DBE1-5585-0672-FD408314C8A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4343400" cy="6858000"/>
          </a:xfrm>
          <a:prstGeom prst="rect">
            <a:avLst/>
          </a:prstGeom>
          <a:solidFill>
            <a:srgbClr val="FFFFFF">
              <a:shade val="85000"/>
            </a:srgbClr>
          </a:solidFill>
          <a:ln w="88900" cap="sq">
            <a:noFill/>
            <a:miter lim="800000"/>
          </a:ln>
          <a:effectLst/>
        </p:spPr>
      </p:pic>
      <p:sp>
        <p:nvSpPr>
          <p:cNvPr id="2" name="TextBox 5">
            <a:extLst>
              <a:ext uri="{FF2B5EF4-FFF2-40B4-BE49-F238E27FC236}">
                <a16:creationId xmlns:a16="http://schemas.microsoft.com/office/drawing/2014/main" id="{67F412C6-7CA6-26F4-B329-33E64742B019}"/>
              </a:ext>
            </a:extLst>
          </p:cNvPr>
          <p:cNvSpPr txBox="1"/>
          <p:nvPr/>
        </p:nvSpPr>
        <p:spPr>
          <a:xfrm>
            <a:off x="4775200" y="626574"/>
            <a:ext cx="6502400" cy="1513235"/>
          </a:xfrm>
          <a:prstGeom prst="rect">
            <a:avLst/>
          </a:prstGeom>
        </p:spPr>
        <p:txBody>
          <a:bodyPr wrap="square" lIns="0" tIns="0" rIns="0" bIns="0" rtlCol="0" anchor="t">
            <a:spAutoFit/>
          </a:bodyPr>
          <a:lstStyle/>
          <a:p>
            <a:pPr defTabSz="609630">
              <a:lnSpc>
                <a:spcPts val="5867"/>
              </a:lnSpc>
            </a:pPr>
            <a:r>
              <a:rPr lang="en-US" sz="4000" b="1" dirty="0">
                <a:solidFill>
                  <a:srgbClr val="002F6C"/>
                </a:solidFill>
                <a:latin typeface="Calibri"/>
              </a:rPr>
              <a:t>Gilman Alumni Benefits</a:t>
            </a:r>
          </a:p>
          <a:p>
            <a:pPr defTabSz="609630">
              <a:lnSpc>
                <a:spcPts val="5867"/>
              </a:lnSpc>
            </a:pPr>
            <a:endParaRPr lang="en-US" sz="5334" dirty="0">
              <a:solidFill>
                <a:srgbClr val="002F6C"/>
              </a:solidFill>
              <a:latin typeface="Verlag 1"/>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CC61DAAF-8997-AF1E-BC8C-9CC3BFD4471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609" y="6096000"/>
            <a:ext cx="2743200" cy="762000"/>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D29D81DE-DA18-7EC1-DEFA-372BEFA9A8B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6172200"/>
            <a:ext cx="1371600" cy="6858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6BC25B9-E643-3815-28AD-93448608002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219200" y="6172200"/>
            <a:ext cx="609600" cy="6858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12775389-E4F7-EF17-AFE6-4D217174EF1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676400" y="6019800"/>
            <a:ext cx="1066800" cy="838200"/>
          </a:xfrm>
          <a:prstGeom prst="rect">
            <a:avLst/>
          </a:prstGeom>
        </p:spPr>
      </p:pic>
      <p:sp>
        <p:nvSpPr>
          <p:cNvPr id="4" name="TextBox 3">
            <a:extLst>
              <a:ext uri="{FF2B5EF4-FFF2-40B4-BE49-F238E27FC236}">
                <a16:creationId xmlns:a16="http://schemas.microsoft.com/office/drawing/2014/main" id="{4D3BFA93-27D7-7DA9-4FDE-2365BBF1E59D}"/>
              </a:ext>
            </a:extLst>
          </p:cNvPr>
          <p:cNvSpPr txBox="1"/>
          <p:nvPr/>
        </p:nvSpPr>
        <p:spPr>
          <a:xfrm>
            <a:off x="4775200" y="1259366"/>
            <a:ext cx="7416800" cy="5414431"/>
          </a:xfrm>
          <a:prstGeom prst="rect">
            <a:avLst/>
          </a:prstGeom>
          <a:noFill/>
        </p:spPr>
        <p:txBody>
          <a:bodyPr wrap="square" lIns="91440" tIns="45720" rIns="91440" bIns="45720" anchor="t">
            <a:spAutoFit/>
          </a:bodyPr>
          <a:lstStyle/>
          <a:p>
            <a:pPr marL="304800" indent="-304800" defTabSz="609630">
              <a:lnSpc>
                <a:spcPct val="200000"/>
              </a:lnSpc>
              <a:buClr>
                <a:schemeClr val="accent1"/>
              </a:buClr>
              <a:buFont typeface="Arial" panose="020B0604020202020204" pitchFamily="34" charset="0"/>
              <a:buChar char="•"/>
              <a:defRPr/>
            </a:pPr>
            <a:r>
              <a:rPr lang="en-US" sz="2200" dirty="0">
                <a:solidFill>
                  <a:srgbClr val="1F497D"/>
                </a:solidFill>
                <a:latin typeface="Calibri"/>
              </a:rPr>
              <a:t>Join a network of over 40,000 stellar Gilman alumni</a:t>
            </a:r>
            <a:endParaRPr lang="en-US" sz="2200" dirty="0">
              <a:solidFill>
                <a:srgbClr val="1F497D"/>
              </a:solidFill>
              <a:latin typeface="Calibri"/>
              <a:ea typeface="Calibri"/>
              <a:cs typeface="Calibri"/>
            </a:endParaRPr>
          </a:p>
          <a:p>
            <a:pPr marL="304800" indent="-304800" defTabSz="609630">
              <a:lnSpc>
                <a:spcPct val="200000"/>
              </a:lnSpc>
              <a:buClr>
                <a:schemeClr val="accent1"/>
              </a:buClr>
              <a:buFont typeface="Arial" panose="020B0604020202020204" pitchFamily="34" charset="0"/>
              <a:buChar char="•"/>
              <a:defRPr/>
            </a:pPr>
            <a:r>
              <a:rPr lang="en-US" sz="2200" dirty="0">
                <a:solidFill>
                  <a:srgbClr val="1F497D"/>
                </a:solidFill>
                <a:latin typeface="Calibri"/>
              </a:rPr>
              <a:t>Non-competitive eligibility for federal jobs</a:t>
            </a:r>
            <a:endParaRPr lang="en-US" sz="2200" dirty="0">
              <a:solidFill>
                <a:srgbClr val="1F497D"/>
              </a:solidFill>
              <a:latin typeface="Calibri"/>
              <a:ea typeface="Calibri"/>
              <a:cs typeface="Calibri"/>
            </a:endParaRPr>
          </a:p>
          <a:p>
            <a:pPr marL="304800" indent="-304800" defTabSz="609630">
              <a:lnSpc>
                <a:spcPct val="200000"/>
              </a:lnSpc>
              <a:buClr>
                <a:schemeClr val="accent1"/>
              </a:buClr>
              <a:buFont typeface="Arial" panose="020B0604020202020204" pitchFamily="34" charset="0"/>
              <a:buChar char="•"/>
              <a:defRPr/>
            </a:pPr>
            <a:r>
              <a:rPr lang="en-US" sz="2200" dirty="0">
                <a:solidFill>
                  <a:srgbClr val="1F497D"/>
                </a:solidFill>
                <a:latin typeface="Calibri"/>
              </a:rPr>
              <a:t>Access to the Gilman Scholar Network</a:t>
            </a:r>
            <a:endParaRPr lang="en-US" sz="2200" dirty="0">
              <a:solidFill>
                <a:srgbClr val="1F497D"/>
              </a:solidFill>
              <a:latin typeface="Calibri"/>
              <a:ea typeface="Calibri"/>
              <a:cs typeface="Calibri"/>
            </a:endParaRPr>
          </a:p>
          <a:p>
            <a:pPr marL="304800" indent="-304800" defTabSz="609630">
              <a:lnSpc>
                <a:spcPct val="200000"/>
              </a:lnSpc>
              <a:buClr>
                <a:schemeClr val="accent1"/>
              </a:buClr>
              <a:buFont typeface="Arial" panose="020B0604020202020204" pitchFamily="34" charset="0"/>
              <a:buChar char="•"/>
              <a:defRPr/>
            </a:pPr>
            <a:r>
              <a:rPr lang="en-US" sz="2200" dirty="0">
                <a:solidFill>
                  <a:srgbClr val="1F497D"/>
                </a:solidFill>
                <a:latin typeface="Calibri"/>
              </a:rPr>
              <a:t>Opportunity to be an Alumni Ambassador </a:t>
            </a:r>
            <a:endParaRPr lang="en-US" sz="2200" dirty="0">
              <a:solidFill>
                <a:srgbClr val="1F497D"/>
              </a:solidFill>
              <a:latin typeface="Calibri"/>
              <a:ea typeface="Calibri"/>
              <a:cs typeface="Calibri"/>
            </a:endParaRPr>
          </a:p>
          <a:p>
            <a:pPr marL="304800" indent="-304800" defTabSz="609630">
              <a:lnSpc>
                <a:spcPct val="200000"/>
              </a:lnSpc>
              <a:buClr>
                <a:schemeClr val="accent1"/>
              </a:buClr>
              <a:buFont typeface="Arial" panose="020B0604020202020204" pitchFamily="34" charset="0"/>
              <a:buChar char="•"/>
              <a:defRPr/>
            </a:pPr>
            <a:r>
              <a:rPr lang="en-US" sz="2200" dirty="0">
                <a:solidFill>
                  <a:srgbClr val="1F497D"/>
                </a:solidFill>
                <a:latin typeface="Calibri"/>
              </a:rPr>
              <a:t>Opportunities to attend special events, overseas/domestic seminars &amp; workshops</a:t>
            </a:r>
            <a:endParaRPr lang="en-US" sz="2200" dirty="0">
              <a:solidFill>
                <a:srgbClr val="1F497D"/>
              </a:solidFill>
              <a:latin typeface="Calibri"/>
              <a:ea typeface="Calibri"/>
              <a:cs typeface="Calibri"/>
            </a:endParaRPr>
          </a:p>
          <a:p>
            <a:pPr marL="304800" indent="-304800" defTabSz="609630">
              <a:lnSpc>
                <a:spcPct val="200000"/>
              </a:lnSpc>
              <a:buClr>
                <a:schemeClr val="accent1"/>
              </a:buClr>
              <a:buFont typeface="Arial" panose="020B0604020202020204" pitchFamily="34" charset="0"/>
              <a:buChar char="•"/>
              <a:defRPr/>
            </a:pPr>
            <a:r>
              <a:rPr lang="en-US" sz="2200" dirty="0">
                <a:solidFill>
                  <a:srgbClr val="1F497D"/>
                </a:solidFill>
                <a:latin typeface="Calibri"/>
                <a:ea typeface="Calibri"/>
                <a:cs typeface="Calibri"/>
              </a:rPr>
              <a:t>Opportunity to apply for the Gilman Alumni Changemaker Grant</a:t>
            </a:r>
          </a:p>
        </p:txBody>
      </p:sp>
    </p:spTree>
    <p:extLst>
      <p:ext uri="{BB962C8B-B14F-4D97-AF65-F5344CB8AC3E}">
        <p14:creationId xmlns:p14="http://schemas.microsoft.com/office/powerpoint/2010/main" val="2423609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155E0C74-4902-1535-0D6F-EC67D4AE6BCE}"/>
              </a:ext>
            </a:extLst>
          </p:cNvPr>
          <p:cNvSpPr txBox="1"/>
          <p:nvPr/>
        </p:nvSpPr>
        <p:spPr>
          <a:xfrm>
            <a:off x="1066800" y="2468737"/>
            <a:ext cx="10585634" cy="1920526"/>
          </a:xfrm>
          <a:prstGeom prst="rect">
            <a:avLst/>
          </a:prstGeom>
        </p:spPr>
        <p:txBody>
          <a:bodyPr wrap="square" lIns="0" tIns="0" rIns="0" bIns="0" rtlCol="0" anchor="t">
            <a:spAutoFit/>
          </a:bodyPr>
          <a:lstStyle/>
          <a:p>
            <a:pPr defTabSz="609630"/>
            <a:r>
              <a:rPr lang="en-US" sz="5400" b="1" dirty="0">
                <a:solidFill>
                  <a:srgbClr val="002F6C"/>
                </a:solidFill>
                <a:latin typeface="Calibri"/>
              </a:rPr>
              <a:t>Application</a:t>
            </a:r>
          </a:p>
          <a:p>
            <a:pPr defTabSz="609630">
              <a:lnSpc>
                <a:spcPts val="9605"/>
              </a:lnSpc>
            </a:pPr>
            <a:endParaRPr lang="en-US" sz="5400" dirty="0">
              <a:solidFill>
                <a:srgbClr val="002F6C"/>
              </a:solidFill>
              <a:latin typeface="Verlag 1"/>
            </a:endParaRPr>
          </a:p>
        </p:txBody>
      </p:sp>
      <p:sp>
        <p:nvSpPr>
          <p:cNvPr id="4" name="TextBox 3">
            <a:extLst>
              <a:ext uri="{FF2B5EF4-FFF2-40B4-BE49-F238E27FC236}">
                <a16:creationId xmlns:a16="http://schemas.microsoft.com/office/drawing/2014/main" id="{97A4B6DB-992F-09A3-BA8C-FD11DCEC21D9}"/>
              </a:ext>
            </a:extLst>
          </p:cNvPr>
          <p:cNvSpPr txBox="1"/>
          <p:nvPr/>
        </p:nvSpPr>
        <p:spPr>
          <a:xfrm>
            <a:off x="6248400" y="5715000"/>
            <a:ext cx="5029200" cy="307777"/>
          </a:xfrm>
          <a:prstGeom prst="rect">
            <a:avLst/>
          </a:prstGeom>
          <a:noFill/>
        </p:spPr>
        <p:txBody>
          <a:bodyPr wrap="square" rtlCol="0">
            <a:spAutoFit/>
          </a:bodyPr>
          <a:lstStyle/>
          <a:p>
            <a:r>
              <a:rPr lang="en-US" sz="700" dirty="0">
                <a:solidFill>
                  <a:srgbClr val="002060"/>
                </a:solidFill>
              </a:rPr>
              <a:t>The Benjamin A. Gilman International Scholarship Program is a program of the U.S. Department of State with funding provided by the U.S. Government and supported in its implementation by the Institute of International Education (IIE).</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6DB9D3BB-B337-F139-2415-B8E69EA786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5800" y="5562600"/>
            <a:ext cx="1371600" cy="685800"/>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131BF689-3C23-542F-3374-1BB1782267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05000" y="5562600"/>
            <a:ext cx="609600" cy="685800"/>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1B4AFF8F-1346-DB03-A118-B41BD289F85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62200" y="5410200"/>
            <a:ext cx="1066800" cy="838200"/>
          </a:xfrm>
          <a:prstGeom prst="rect">
            <a:avLst/>
          </a:prstGeom>
        </p:spPr>
      </p:pic>
    </p:spTree>
    <p:extLst>
      <p:ext uri="{BB962C8B-B14F-4D97-AF65-F5344CB8AC3E}">
        <p14:creationId xmlns:p14="http://schemas.microsoft.com/office/powerpoint/2010/main" val="712798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85ACBE2-F402-F083-01FF-459AAE4D1A5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439953" y="2137187"/>
            <a:ext cx="2274562" cy="2256218"/>
          </a:xfrm>
          <a:prstGeom prst="rect">
            <a:avLst/>
          </a:prstGeom>
        </p:spPr>
      </p:pic>
      <p:sp>
        <p:nvSpPr>
          <p:cNvPr id="10" name="TextBox 10"/>
          <p:cNvSpPr txBox="1"/>
          <p:nvPr/>
        </p:nvSpPr>
        <p:spPr>
          <a:xfrm>
            <a:off x="669169" y="730250"/>
            <a:ext cx="6041421" cy="702885"/>
          </a:xfrm>
          <a:prstGeom prst="rect">
            <a:avLst/>
          </a:prstGeom>
        </p:spPr>
        <p:txBody>
          <a:bodyPr lIns="0" tIns="0" rIns="0" bIns="0" rtlCol="0" anchor="t">
            <a:spAutoFit/>
          </a:bodyPr>
          <a:lstStyle/>
          <a:p>
            <a:pPr defTabSz="609630">
              <a:lnSpc>
                <a:spcPts val="5867"/>
              </a:lnSpc>
              <a:defRPr/>
            </a:pPr>
            <a:r>
              <a:rPr lang="en-US" sz="4000" b="1" dirty="0">
                <a:solidFill>
                  <a:srgbClr val="002F6C"/>
                </a:solidFill>
                <a:latin typeface="Calibri"/>
              </a:rPr>
              <a:t>2 Steps </a:t>
            </a:r>
          </a:p>
        </p:txBody>
      </p:sp>
      <p:pic>
        <p:nvPicPr>
          <p:cNvPr id="2" name="Picture 1">
            <a:extLst>
              <a:ext uri="{FF2B5EF4-FFF2-40B4-BE49-F238E27FC236}">
                <a16:creationId xmlns:a16="http://schemas.microsoft.com/office/drawing/2014/main" id="{1F57F135-AA88-7220-B32D-77FC4B2936FF}"/>
              </a:ext>
            </a:extLst>
          </p:cNvPr>
          <p:cNvPicPr>
            <a:picLocks noChangeAspect="1"/>
          </p:cNvPicPr>
          <p:nvPr/>
        </p:nvPicPr>
        <p:blipFill>
          <a:blip r:embed="rId4"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11980" y="2143432"/>
            <a:ext cx="2274562" cy="2256218"/>
          </a:xfrm>
          <a:prstGeom prst="rect">
            <a:avLst/>
          </a:prstGeom>
        </p:spPr>
      </p:pic>
      <p:sp>
        <p:nvSpPr>
          <p:cNvPr id="4" name="TextBox 3">
            <a:extLst>
              <a:ext uri="{FF2B5EF4-FFF2-40B4-BE49-F238E27FC236}">
                <a16:creationId xmlns:a16="http://schemas.microsoft.com/office/drawing/2014/main" id="{4E4D6EE8-4299-17AB-313D-D67682E2ABA8}"/>
              </a:ext>
            </a:extLst>
          </p:cNvPr>
          <p:cNvSpPr txBox="1"/>
          <p:nvPr/>
        </p:nvSpPr>
        <p:spPr>
          <a:xfrm>
            <a:off x="1243873" y="2486711"/>
            <a:ext cx="1157386" cy="1569660"/>
          </a:xfrm>
          <a:prstGeom prst="rect">
            <a:avLst/>
          </a:prstGeom>
          <a:noFill/>
        </p:spPr>
        <p:txBody>
          <a:bodyPr wrap="square" rtlCol="0">
            <a:spAutoFit/>
          </a:bodyPr>
          <a:lstStyle/>
          <a:p>
            <a:r>
              <a:rPr lang="en-US" sz="9600" b="1" dirty="0">
                <a:solidFill>
                  <a:schemeClr val="bg1"/>
                </a:solidFill>
                <a:latin typeface="Georgia Pro Cond Semibold" panose="020F0502020204030204" pitchFamily="18" charset="0"/>
              </a:rPr>
              <a:t>1</a:t>
            </a:r>
          </a:p>
        </p:txBody>
      </p:sp>
      <p:sp>
        <p:nvSpPr>
          <p:cNvPr id="5" name="TextBox 4">
            <a:extLst>
              <a:ext uri="{FF2B5EF4-FFF2-40B4-BE49-F238E27FC236}">
                <a16:creationId xmlns:a16="http://schemas.microsoft.com/office/drawing/2014/main" id="{4287E763-CFF0-AD49-C290-F81AD97701ED}"/>
              </a:ext>
            </a:extLst>
          </p:cNvPr>
          <p:cNvSpPr txBox="1"/>
          <p:nvPr/>
        </p:nvSpPr>
        <p:spPr>
          <a:xfrm>
            <a:off x="7162800" y="2438251"/>
            <a:ext cx="1157386" cy="1569660"/>
          </a:xfrm>
          <a:prstGeom prst="rect">
            <a:avLst/>
          </a:prstGeom>
          <a:noFill/>
        </p:spPr>
        <p:txBody>
          <a:bodyPr wrap="square" rtlCol="0">
            <a:spAutoFit/>
          </a:bodyPr>
          <a:lstStyle/>
          <a:p>
            <a:r>
              <a:rPr lang="en-US" sz="9600" b="1" dirty="0">
                <a:solidFill>
                  <a:schemeClr val="bg1"/>
                </a:solidFill>
                <a:latin typeface="Georgia Pro Cond Semibold" panose="020F0502020204030204" pitchFamily="18" charset="0"/>
              </a:rPr>
              <a:t>2</a:t>
            </a:r>
          </a:p>
        </p:txBody>
      </p:sp>
      <p:sp>
        <p:nvSpPr>
          <p:cNvPr id="7" name="TextBox 6">
            <a:extLst>
              <a:ext uri="{FF2B5EF4-FFF2-40B4-BE49-F238E27FC236}">
                <a16:creationId xmlns:a16="http://schemas.microsoft.com/office/drawing/2014/main" id="{980829AB-642C-D5E3-D927-8DF0C8352056}"/>
              </a:ext>
            </a:extLst>
          </p:cNvPr>
          <p:cNvSpPr txBox="1"/>
          <p:nvPr/>
        </p:nvSpPr>
        <p:spPr>
          <a:xfrm>
            <a:off x="2934654" y="2137187"/>
            <a:ext cx="2981345" cy="400110"/>
          </a:xfrm>
          <a:prstGeom prst="rect">
            <a:avLst/>
          </a:prstGeom>
          <a:noFill/>
        </p:spPr>
        <p:txBody>
          <a:bodyPr wrap="square">
            <a:spAutoFit/>
          </a:bodyPr>
          <a:lstStyle/>
          <a:p>
            <a:r>
              <a:rPr lang="en-US" altLang="en-US" sz="2000" b="1"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Student Application</a:t>
            </a:r>
          </a:p>
        </p:txBody>
      </p:sp>
      <p:sp>
        <p:nvSpPr>
          <p:cNvPr id="11" name="TextBox 10">
            <a:extLst>
              <a:ext uri="{FF2B5EF4-FFF2-40B4-BE49-F238E27FC236}">
                <a16:creationId xmlns:a16="http://schemas.microsoft.com/office/drawing/2014/main" id="{6F1EF692-9D75-AD58-F17E-9F7EE2C38B9F}"/>
              </a:ext>
            </a:extLst>
          </p:cNvPr>
          <p:cNvSpPr txBox="1"/>
          <p:nvPr/>
        </p:nvSpPr>
        <p:spPr>
          <a:xfrm>
            <a:off x="2944814" y="2736165"/>
            <a:ext cx="2807234" cy="1785104"/>
          </a:xfrm>
          <a:prstGeom prst="rect">
            <a:avLst/>
          </a:prstGeom>
          <a:noFill/>
        </p:spPr>
        <p:txBody>
          <a:bodyPr wrap="square">
            <a:spAutoFit/>
          </a:bodyPr>
          <a:lstStyle/>
          <a:p>
            <a:pPr>
              <a:spcAft>
                <a:spcPts val="1200"/>
              </a:spcAft>
              <a:buClr>
                <a:schemeClr val="bg1">
                  <a:lumMod val="50000"/>
                </a:schemeClr>
              </a:buClr>
              <a:buFont typeface="Arial" panose="020B0604020202020204" pitchFamily="34" charset="0"/>
              <a:buChar char="•"/>
            </a:pPr>
            <a:r>
              <a:rPr lang="en-US" altLang="en-US" sz="18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  </a:t>
            </a:r>
            <a:r>
              <a:rPr lang="en-US" altLang="en-US" sz="20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Abroad Program Info</a:t>
            </a:r>
          </a:p>
          <a:p>
            <a:pPr>
              <a:spcAft>
                <a:spcPts val="1200"/>
              </a:spcAft>
              <a:buClr>
                <a:schemeClr val="bg1">
                  <a:lumMod val="50000"/>
                </a:schemeClr>
              </a:buClr>
              <a:buFont typeface="Arial" panose="020B0604020202020204" pitchFamily="34" charset="0"/>
              <a:buChar char="•"/>
            </a:pPr>
            <a:r>
              <a:rPr lang="en-US" altLang="en-US" sz="20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 Essays</a:t>
            </a:r>
          </a:p>
          <a:p>
            <a:pPr>
              <a:spcAft>
                <a:spcPts val="1200"/>
              </a:spcAft>
              <a:buClr>
                <a:schemeClr val="bg1">
                  <a:lumMod val="50000"/>
                </a:schemeClr>
              </a:buClr>
              <a:buFont typeface="Arial" panose="020B0604020202020204" pitchFamily="34" charset="0"/>
              <a:buChar char="•"/>
            </a:pPr>
            <a:r>
              <a:rPr lang="en-US" altLang="en-US" sz="20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 Unofficial Transcript(s)</a:t>
            </a:r>
          </a:p>
          <a:p>
            <a:pPr>
              <a:spcAft>
                <a:spcPts val="1200"/>
              </a:spcAft>
              <a:buClr>
                <a:schemeClr val="bg1">
                  <a:lumMod val="50000"/>
                </a:schemeClr>
              </a:buClr>
              <a:buFont typeface="Arial" panose="020B0604020202020204" pitchFamily="34" charset="0"/>
              <a:buChar char="•"/>
            </a:pPr>
            <a:r>
              <a:rPr lang="en-US" altLang="en-US" sz="20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 Select Advisors</a:t>
            </a:r>
          </a:p>
        </p:txBody>
      </p:sp>
      <p:sp>
        <p:nvSpPr>
          <p:cNvPr id="14" name="TextBox 13">
            <a:extLst>
              <a:ext uri="{FF2B5EF4-FFF2-40B4-BE49-F238E27FC236}">
                <a16:creationId xmlns:a16="http://schemas.microsoft.com/office/drawing/2014/main" id="{8F95EA63-476C-AF5A-FB57-995D6DC14710}"/>
              </a:ext>
            </a:extLst>
          </p:cNvPr>
          <p:cNvSpPr txBox="1"/>
          <p:nvPr/>
        </p:nvSpPr>
        <p:spPr>
          <a:xfrm>
            <a:off x="8862626" y="2137187"/>
            <a:ext cx="2981345" cy="400110"/>
          </a:xfrm>
          <a:prstGeom prst="rect">
            <a:avLst/>
          </a:prstGeom>
          <a:noFill/>
        </p:spPr>
        <p:txBody>
          <a:bodyPr wrap="square">
            <a:spAutoFit/>
          </a:bodyPr>
          <a:lstStyle/>
          <a:p>
            <a:r>
              <a:rPr lang="en-US" altLang="en-US" sz="2000" b="1"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Advisor Certification</a:t>
            </a:r>
          </a:p>
        </p:txBody>
      </p:sp>
      <p:sp>
        <p:nvSpPr>
          <p:cNvPr id="15" name="TextBox 14">
            <a:extLst>
              <a:ext uri="{FF2B5EF4-FFF2-40B4-BE49-F238E27FC236}">
                <a16:creationId xmlns:a16="http://schemas.microsoft.com/office/drawing/2014/main" id="{FC82FC1D-C4EF-F560-DA85-DB4B40CD3DEA}"/>
              </a:ext>
            </a:extLst>
          </p:cNvPr>
          <p:cNvSpPr txBox="1"/>
          <p:nvPr/>
        </p:nvSpPr>
        <p:spPr>
          <a:xfrm>
            <a:off x="8872786" y="2766645"/>
            <a:ext cx="2807234" cy="1292662"/>
          </a:xfrm>
          <a:prstGeom prst="rect">
            <a:avLst/>
          </a:prstGeom>
          <a:noFill/>
        </p:spPr>
        <p:txBody>
          <a:bodyPr wrap="square">
            <a:spAutoFit/>
          </a:bodyPr>
          <a:lstStyle/>
          <a:p>
            <a:pPr>
              <a:spcAft>
                <a:spcPts val="1200"/>
              </a:spcAft>
              <a:buClr>
                <a:schemeClr val="bg1">
                  <a:lumMod val="50000"/>
                </a:schemeClr>
              </a:buClr>
              <a:buFont typeface="Arial" panose="020B0604020202020204" pitchFamily="34" charset="0"/>
              <a:buChar char="•"/>
            </a:pPr>
            <a:r>
              <a:rPr lang="en-US" altLang="en-US" sz="18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 </a:t>
            </a:r>
            <a:r>
              <a:rPr lang="en-US" altLang="en-US" sz="20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Study Abroad Advisor</a:t>
            </a:r>
          </a:p>
          <a:p>
            <a:pPr>
              <a:spcAft>
                <a:spcPts val="1200"/>
              </a:spcAft>
              <a:buClr>
                <a:schemeClr val="bg1">
                  <a:lumMod val="50000"/>
                </a:schemeClr>
              </a:buClr>
              <a:buFont typeface="Arial" panose="020B0604020202020204" pitchFamily="34" charset="0"/>
              <a:buChar char="•"/>
            </a:pPr>
            <a:r>
              <a:rPr lang="en-US" altLang="en-US" sz="20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 Financial Aid Advisor </a:t>
            </a:r>
          </a:p>
          <a:p>
            <a:pPr>
              <a:spcAft>
                <a:spcPts val="1200"/>
              </a:spcAft>
              <a:buClr>
                <a:srgbClr val="988C65"/>
              </a:buClr>
              <a:buFont typeface="Arial" panose="020B0604020202020204" pitchFamily="34" charset="0"/>
              <a:buChar char="•"/>
            </a:pPr>
            <a:endParaRPr lang="en-US" altLang="en-US" sz="18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endParaRP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CF2FED53-59E0-11EC-870F-AB1DA565F31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8713" y="6172200"/>
            <a:ext cx="1371600" cy="685800"/>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A4F30C73-C452-3BBB-2701-5788AC5C17F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247913" y="6172200"/>
            <a:ext cx="609600" cy="685800"/>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92E9B574-BD97-F8BD-30F0-A5894B40E65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705113" y="6019800"/>
            <a:ext cx="1066800" cy="838200"/>
          </a:xfrm>
          <a:prstGeom prst="rect">
            <a:avLst/>
          </a:prstGeom>
        </p:spPr>
      </p:pic>
    </p:spTree>
    <p:extLst>
      <p:ext uri="{BB962C8B-B14F-4D97-AF65-F5344CB8AC3E}">
        <p14:creationId xmlns:p14="http://schemas.microsoft.com/office/powerpoint/2010/main" val="1121148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10"/>
          <p:cNvSpPr txBox="1"/>
          <p:nvPr/>
        </p:nvSpPr>
        <p:spPr>
          <a:xfrm>
            <a:off x="1485746" y="500217"/>
            <a:ext cx="6041421" cy="682559"/>
          </a:xfrm>
          <a:prstGeom prst="rect">
            <a:avLst/>
          </a:prstGeom>
        </p:spPr>
        <p:txBody>
          <a:bodyPr lIns="0" tIns="0" rIns="0" bIns="0" rtlCol="0" anchor="t">
            <a:spAutoFit/>
          </a:bodyPr>
          <a:lstStyle/>
          <a:p>
            <a:pPr defTabSz="609630">
              <a:lnSpc>
                <a:spcPts val="5867"/>
              </a:lnSpc>
              <a:defRPr/>
            </a:pPr>
            <a:r>
              <a:rPr lang="en-US" sz="3200" b="1" dirty="0">
                <a:solidFill>
                  <a:srgbClr val="002F6C"/>
                </a:solidFill>
                <a:latin typeface="Calibri"/>
              </a:rPr>
              <a:t>Essay #1</a:t>
            </a:r>
          </a:p>
        </p:txBody>
      </p:sp>
      <p:sp>
        <p:nvSpPr>
          <p:cNvPr id="6" name="TextBox 5">
            <a:extLst>
              <a:ext uri="{FF2B5EF4-FFF2-40B4-BE49-F238E27FC236}">
                <a16:creationId xmlns:a16="http://schemas.microsoft.com/office/drawing/2014/main" id="{924A2797-5D60-44CB-F664-BD857F5E2A71}"/>
              </a:ext>
            </a:extLst>
          </p:cNvPr>
          <p:cNvSpPr txBox="1"/>
          <p:nvPr/>
        </p:nvSpPr>
        <p:spPr>
          <a:xfrm>
            <a:off x="1422847" y="1175641"/>
            <a:ext cx="6097280" cy="646331"/>
          </a:xfrm>
          <a:prstGeom prst="rect">
            <a:avLst/>
          </a:prstGeom>
          <a:noFill/>
        </p:spPr>
        <p:txBody>
          <a:bodyPr wrap="square">
            <a:spAutoFit/>
          </a:bodyPr>
          <a:lstStyle/>
          <a:p>
            <a:pPr defTabSz="609630">
              <a:defRPr/>
            </a:pPr>
            <a:r>
              <a:rPr lang="en-US" sz="1800" b="1" i="1" dirty="0">
                <a:solidFill>
                  <a:srgbClr val="4F81BD"/>
                </a:solidFill>
                <a:latin typeface="Calibri"/>
              </a:rPr>
              <a:t>Required</a:t>
            </a:r>
            <a:br>
              <a:rPr lang="en-US" sz="1800" b="1" i="1" dirty="0">
                <a:solidFill>
                  <a:srgbClr val="4F81BD"/>
                </a:solidFill>
                <a:latin typeface="Calibri"/>
              </a:rPr>
            </a:br>
            <a:r>
              <a:rPr lang="en-US" sz="1800" b="1" i="1" dirty="0">
                <a:solidFill>
                  <a:srgbClr val="4F81BD"/>
                </a:solidFill>
                <a:latin typeface="Calibri"/>
              </a:rPr>
              <a:t>Max. 7000 Characters</a:t>
            </a:r>
          </a:p>
        </p:txBody>
      </p:sp>
      <p:sp>
        <p:nvSpPr>
          <p:cNvPr id="9" name="TextBox 8">
            <a:extLst>
              <a:ext uri="{FF2B5EF4-FFF2-40B4-BE49-F238E27FC236}">
                <a16:creationId xmlns:a16="http://schemas.microsoft.com/office/drawing/2014/main" id="{A9A243FD-A81B-35E4-B2DF-AD82CABAC13C}"/>
              </a:ext>
            </a:extLst>
          </p:cNvPr>
          <p:cNvSpPr txBox="1"/>
          <p:nvPr/>
        </p:nvSpPr>
        <p:spPr>
          <a:xfrm>
            <a:off x="1422847" y="2436336"/>
            <a:ext cx="6097280" cy="461665"/>
          </a:xfrm>
          <a:prstGeom prst="rect">
            <a:avLst/>
          </a:prstGeom>
          <a:noFill/>
        </p:spPr>
        <p:txBody>
          <a:bodyPr wrap="square">
            <a:spAutoFit/>
          </a:bodyPr>
          <a:lstStyle/>
          <a:p>
            <a:r>
              <a:rPr lang="en-US" altLang="en-US" sz="24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Statement of Purpose</a:t>
            </a:r>
          </a:p>
        </p:txBody>
      </p:sp>
      <p:cxnSp>
        <p:nvCxnSpPr>
          <p:cNvPr id="34" name="Straight Connector 33">
            <a:extLst>
              <a:ext uri="{FF2B5EF4-FFF2-40B4-BE49-F238E27FC236}">
                <a16:creationId xmlns:a16="http://schemas.microsoft.com/office/drawing/2014/main" id="{0BE96B1E-2D36-4488-1805-8108E6472234}"/>
              </a:ext>
            </a:extLst>
          </p:cNvPr>
          <p:cNvCxnSpPr>
            <a:cxnSpLocks/>
          </p:cNvCxnSpPr>
          <p:nvPr/>
        </p:nvCxnSpPr>
        <p:spPr>
          <a:xfrm flipV="1">
            <a:off x="4471487" y="3406434"/>
            <a:ext cx="0" cy="1828800"/>
          </a:xfrm>
          <a:prstGeom prst="line">
            <a:avLst/>
          </a:prstGeom>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DDCC8CB-2474-B9A3-CBF8-3D6170D5132D}"/>
              </a:ext>
            </a:extLst>
          </p:cNvPr>
          <p:cNvCxnSpPr>
            <a:cxnSpLocks/>
          </p:cNvCxnSpPr>
          <p:nvPr/>
        </p:nvCxnSpPr>
        <p:spPr>
          <a:xfrm>
            <a:off x="1517679" y="5236219"/>
            <a:ext cx="9144000" cy="0"/>
          </a:xfrm>
          <a:prstGeom prst="line">
            <a:avLst/>
          </a:prstGeom>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CCF26A53-E79E-0536-0F54-EEAC91791A08}"/>
              </a:ext>
            </a:extLst>
          </p:cNvPr>
          <p:cNvCxnSpPr>
            <a:cxnSpLocks/>
          </p:cNvCxnSpPr>
          <p:nvPr/>
        </p:nvCxnSpPr>
        <p:spPr>
          <a:xfrm flipV="1">
            <a:off x="7639587" y="3402596"/>
            <a:ext cx="0" cy="1828800"/>
          </a:xfrm>
          <a:prstGeom prst="line">
            <a:avLst/>
          </a:prstGeom>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22A563D9-2555-957E-D971-2DC3225127C8}"/>
              </a:ext>
            </a:extLst>
          </p:cNvPr>
          <p:cNvSpPr txBox="1"/>
          <p:nvPr/>
        </p:nvSpPr>
        <p:spPr>
          <a:xfrm>
            <a:off x="1805337" y="4050161"/>
            <a:ext cx="2415479" cy="400110"/>
          </a:xfrm>
          <a:prstGeom prst="rect">
            <a:avLst/>
          </a:prstGeom>
          <a:noFill/>
        </p:spPr>
        <p:txBody>
          <a:bodyPr wrap="square">
            <a:spAutoFit/>
          </a:bodyPr>
          <a:lstStyle/>
          <a:p>
            <a:r>
              <a:rPr lang="en-US" altLang="en-US" sz="20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Personal Interview</a:t>
            </a:r>
          </a:p>
        </p:txBody>
      </p:sp>
      <p:sp>
        <p:nvSpPr>
          <p:cNvPr id="67" name="TextBox 66">
            <a:extLst>
              <a:ext uri="{FF2B5EF4-FFF2-40B4-BE49-F238E27FC236}">
                <a16:creationId xmlns:a16="http://schemas.microsoft.com/office/drawing/2014/main" id="{91BF3ABB-1984-DD94-3749-2DF80905710F}"/>
              </a:ext>
            </a:extLst>
          </p:cNvPr>
          <p:cNvSpPr txBox="1"/>
          <p:nvPr/>
        </p:nvSpPr>
        <p:spPr>
          <a:xfrm>
            <a:off x="4576147" y="4047040"/>
            <a:ext cx="2812772" cy="400110"/>
          </a:xfrm>
          <a:prstGeom prst="rect">
            <a:avLst/>
          </a:prstGeom>
          <a:noFill/>
        </p:spPr>
        <p:txBody>
          <a:bodyPr wrap="square">
            <a:spAutoFit/>
          </a:bodyPr>
          <a:lstStyle/>
          <a:p>
            <a:pPr algn="ctr"/>
            <a:r>
              <a:rPr lang="en-US" altLang="en-US" sz="20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You + Program + Goals</a:t>
            </a:r>
          </a:p>
        </p:txBody>
      </p:sp>
      <p:sp>
        <p:nvSpPr>
          <p:cNvPr id="69" name="TextBox 68">
            <a:extLst>
              <a:ext uri="{FF2B5EF4-FFF2-40B4-BE49-F238E27FC236}">
                <a16:creationId xmlns:a16="http://schemas.microsoft.com/office/drawing/2014/main" id="{5BF2B3D8-3638-5D9C-C075-0055497525EF}"/>
              </a:ext>
            </a:extLst>
          </p:cNvPr>
          <p:cNvSpPr txBox="1"/>
          <p:nvPr/>
        </p:nvSpPr>
        <p:spPr>
          <a:xfrm>
            <a:off x="8100664" y="4047040"/>
            <a:ext cx="2285999" cy="400110"/>
          </a:xfrm>
          <a:prstGeom prst="rect">
            <a:avLst/>
          </a:prstGeom>
          <a:noFill/>
        </p:spPr>
        <p:txBody>
          <a:bodyPr wrap="square">
            <a:spAutoFit/>
          </a:bodyPr>
          <a:lstStyle/>
          <a:p>
            <a:r>
              <a:rPr lang="en-US" altLang="en-US" sz="20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Meeting Challenges</a:t>
            </a:r>
          </a:p>
        </p:txBody>
      </p:sp>
      <p:sp>
        <p:nvSpPr>
          <p:cNvPr id="70" name="Required to work in FA at  student’s home institution…">
            <a:extLst>
              <a:ext uri="{FF2B5EF4-FFF2-40B4-BE49-F238E27FC236}">
                <a16:creationId xmlns:a16="http://schemas.microsoft.com/office/drawing/2014/main" id="{E7203DEF-C747-E509-5619-6D7B95B8346B}"/>
              </a:ext>
            </a:extLst>
          </p:cNvPr>
          <p:cNvSpPr txBox="1">
            <a:spLocks noChangeArrowheads="1"/>
          </p:cNvSpPr>
          <p:nvPr/>
        </p:nvSpPr>
        <p:spPr bwMode="auto">
          <a:xfrm>
            <a:off x="4526095" y="4429783"/>
            <a:ext cx="3080702" cy="29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lnSpc>
                <a:spcPct val="80000"/>
              </a:lnSpc>
              <a:spcBef>
                <a:spcPts val="2400"/>
              </a:spcBef>
            </a:pPr>
            <a:r>
              <a:rPr lang="en-US" altLang="en-US" sz="15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(academic, professional, personal)</a:t>
            </a:r>
          </a:p>
        </p:txBody>
      </p:sp>
      <p:cxnSp>
        <p:nvCxnSpPr>
          <p:cNvPr id="76" name="Straight Connector 75">
            <a:extLst>
              <a:ext uri="{FF2B5EF4-FFF2-40B4-BE49-F238E27FC236}">
                <a16:creationId xmlns:a16="http://schemas.microsoft.com/office/drawing/2014/main" id="{FBD44D9B-55F2-5C16-0B86-19EC66431169}"/>
              </a:ext>
            </a:extLst>
          </p:cNvPr>
          <p:cNvCxnSpPr>
            <a:cxnSpLocks/>
          </p:cNvCxnSpPr>
          <p:nvPr/>
        </p:nvCxnSpPr>
        <p:spPr>
          <a:xfrm>
            <a:off x="1524000" y="3414979"/>
            <a:ext cx="9144000" cy="0"/>
          </a:xfrm>
          <a:prstGeom prst="line">
            <a:avLst/>
          </a:prstGeom>
          <a:ln/>
          <a:effectLst/>
        </p:spPr>
        <p:style>
          <a:lnRef idx="2">
            <a:schemeClr val="accent1"/>
          </a:lnRef>
          <a:fillRef idx="0">
            <a:schemeClr val="accent1"/>
          </a:fillRef>
          <a:effectRef idx="1">
            <a:schemeClr val="accent1"/>
          </a:effectRef>
          <a:fontRef idx="minor">
            <a:schemeClr val="tx1"/>
          </a:fontRef>
        </p:style>
      </p:cxnSp>
      <p:pic>
        <p:nvPicPr>
          <p:cNvPr id="2" name="Picture 1" descr="A black background with a black square&#10;&#10;Description automatically generated with medium confidence">
            <a:extLst>
              <a:ext uri="{FF2B5EF4-FFF2-40B4-BE49-F238E27FC236}">
                <a16:creationId xmlns:a16="http://schemas.microsoft.com/office/drawing/2014/main" id="{8ABB8FE4-2EC5-2858-2224-834D4947B5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713" y="6172200"/>
            <a:ext cx="1371600" cy="685800"/>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7F787F1D-9CD3-13B6-7041-B32278969A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47913" y="6172200"/>
            <a:ext cx="609600" cy="685800"/>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4F551CFC-78A1-3AFE-703D-555534691D6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05113" y="6019800"/>
            <a:ext cx="1066800" cy="838200"/>
          </a:xfrm>
          <a:prstGeom prst="rect">
            <a:avLst/>
          </a:prstGeom>
        </p:spPr>
      </p:pic>
    </p:spTree>
    <p:extLst>
      <p:ext uri="{BB962C8B-B14F-4D97-AF65-F5344CB8AC3E}">
        <p14:creationId xmlns:p14="http://schemas.microsoft.com/office/powerpoint/2010/main" val="1162677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5">
            <a:extLst>
              <a:ext uri="{FF2B5EF4-FFF2-40B4-BE49-F238E27FC236}">
                <a16:creationId xmlns:a16="http://schemas.microsoft.com/office/drawing/2014/main" id="{0921A9EE-399E-DB7A-DAD1-74A7C7C851F7}"/>
              </a:ext>
            </a:extLst>
          </p:cNvPr>
          <p:cNvSpPr txBox="1"/>
          <p:nvPr/>
        </p:nvSpPr>
        <p:spPr>
          <a:xfrm>
            <a:off x="4770120" y="512196"/>
            <a:ext cx="6477000" cy="1513235"/>
          </a:xfrm>
          <a:prstGeom prst="rect">
            <a:avLst/>
          </a:prstGeom>
        </p:spPr>
        <p:txBody>
          <a:bodyPr wrap="square" lIns="0" tIns="0" rIns="0" bIns="0" rtlCol="0" anchor="t">
            <a:spAutoFit/>
          </a:bodyPr>
          <a:lstStyle/>
          <a:p>
            <a:pPr defTabSz="609630">
              <a:lnSpc>
                <a:spcPts val="5867"/>
              </a:lnSpc>
            </a:pPr>
            <a:r>
              <a:rPr lang="en-US" sz="4000" b="1" dirty="0">
                <a:solidFill>
                  <a:srgbClr val="002F6C"/>
                </a:solidFill>
                <a:latin typeface="Calibri"/>
              </a:rPr>
              <a:t>5 Questions to ask yourself</a:t>
            </a:r>
          </a:p>
          <a:p>
            <a:pPr defTabSz="609630">
              <a:lnSpc>
                <a:spcPts val="5867"/>
              </a:lnSpc>
            </a:pPr>
            <a:endParaRPr lang="en-US" sz="5334" dirty="0">
              <a:solidFill>
                <a:srgbClr val="002F6C"/>
              </a:solidFill>
              <a:latin typeface="Verlag 1"/>
            </a:endParaRPr>
          </a:p>
        </p:txBody>
      </p:sp>
      <p:sp>
        <p:nvSpPr>
          <p:cNvPr id="8" name="TextBox 14">
            <a:extLst>
              <a:ext uri="{FF2B5EF4-FFF2-40B4-BE49-F238E27FC236}">
                <a16:creationId xmlns:a16="http://schemas.microsoft.com/office/drawing/2014/main" id="{F2FEBBF9-8538-9804-901C-3C0C5C26C6E0}"/>
              </a:ext>
            </a:extLst>
          </p:cNvPr>
          <p:cNvSpPr txBox="1"/>
          <p:nvPr/>
        </p:nvSpPr>
        <p:spPr>
          <a:xfrm>
            <a:off x="4770120" y="1371600"/>
            <a:ext cx="5392591" cy="254365"/>
          </a:xfrm>
          <a:prstGeom prst="rect">
            <a:avLst/>
          </a:prstGeom>
        </p:spPr>
        <p:txBody>
          <a:bodyPr lIns="0" tIns="0" rIns="0" bIns="0" rtlCol="0" anchor="t">
            <a:spAutoFit/>
          </a:bodyPr>
          <a:lstStyle/>
          <a:p>
            <a:pPr defTabSz="609630">
              <a:lnSpc>
                <a:spcPts val="1760"/>
              </a:lnSpc>
            </a:pPr>
            <a:r>
              <a:rPr lang="en-US" sz="2400" b="1" dirty="0">
                <a:solidFill>
                  <a:srgbClr val="0077C8"/>
                </a:solidFill>
                <a:latin typeface="Calibri"/>
              </a:rPr>
              <a:t>Statement of Purpose Essay</a:t>
            </a:r>
          </a:p>
        </p:txBody>
      </p:sp>
      <p:sp>
        <p:nvSpPr>
          <p:cNvPr id="9" name="TextBox 8">
            <a:extLst>
              <a:ext uri="{FF2B5EF4-FFF2-40B4-BE49-F238E27FC236}">
                <a16:creationId xmlns:a16="http://schemas.microsoft.com/office/drawing/2014/main" id="{602C76D9-DE7B-5134-C41E-F456DE315297}"/>
              </a:ext>
            </a:extLst>
          </p:cNvPr>
          <p:cNvSpPr txBox="1"/>
          <p:nvPr/>
        </p:nvSpPr>
        <p:spPr>
          <a:xfrm>
            <a:off x="4572001" y="1828800"/>
            <a:ext cx="7162799" cy="4154984"/>
          </a:xfrm>
          <a:prstGeom prst="rect">
            <a:avLst/>
          </a:prstGeom>
          <a:noFill/>
        </p:spPr>
        <p:txBody>
          <a:bodyPr wrap="square">
            <a:spAutoFit/>
          </a:bodyPr>
          <a:lstStyle/>
          <a:p>
            <a:pPr marL="342900" indent="-342900">
              <a:buAutoNum type="arabicPeriod"/>
            </a:pPr>
            <a:r>
              <a:rPr lang="en-US" altLang="en-US" sz="2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How will studying or interning abroad help you achieve your future academic or professional goals?</a:t>
            </a:r>
          </a:p>
          <a:p>
            <a:pPr marL="342900" indent="-342900">
              <a:buAutoNum type="arabicPeriod"/>
            </a:pPr>
            <a:endParaRPr lang="en-US" altLang="en-US" sz="2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endParaRPr>
          </a:p>
          <a:p>
            <a:pPr marL="342900" indent="-342900">
              <a:buAutoNum type="arabicPeriod"/>
            </a:pPr>
            <a:r>
              <a:rPr lang="en-US" altLang="en-US" sz="2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Why did you select your specific program and host country?</a:t>
            </a:r>
          </a:p>
          <a:p>
            <a:pPr marL="342900" indent="-342900">
              <a:buAutoNum type="arabicPeriod"/>
            </a:pPr>
            <a:endParaRPr lang="en-US" altLang="en-US" sz="2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endParaRPr>
          </a:p>
          <a:p>
            <a:pPr marL="342900" indent="-342900">
              <a:buFontTx/>
              <a:buAutoNum type="arabicPeriod"/>
            </a:pPr>
            <a:r>
              <a:rPr lang="en-US" altLang="en-US" sz="2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How are you academically prepared to be a successful scholar abroad? Disclose any significant academic difficulties you have faced.</a:t>
            </a:r>
            <a:br>
              <a:rPr lang="en-US" altLang="en-US" sz="2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br>
            <a:endParaRPr lang="en-US" altLang="en-US" sz="2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endParaRPr>
          </a:p>
          <a:p>
            <a:pPr marL="342900" indent="-342900">
              <a:buAutoNum type="arabicPeriod"/>
            </a:pPr>
            <a:r>
              <a:rPr lang="en-US" altLang="en-US" sz="22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What examples of knowledge, skills, and experiences will you draw on to navigate a different environment abroad?</a:t>
            </a:r>
          </a:p>
        </p:txBody>
      </p:sp>
      <p:pic>
        <p:nvPicPr>
          <p:cNvPr id="10" name="Picture 9">
            <a:extLst>
              <a:ext uri="{FF2B5EF4-FFF2-40B4-BE49-F238E27FC236}">
                <a16:creationId xmlns:a16="http://schemas.microsoft.com/office/drawing/2014/main" id="{77AF3E91-DBE1-5585-0672-FD408314C8A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4343400" cy="6858000"/>
          </a:xfrm>
          <a:prstGeom prst="rect">
            <a:avLst/>
          </a:prstGeom>
          <a:solidFill>
            <a:srgbClr val="FFFFFF">
              <a:shade val="85000"/>
            </a:srgbClr>
          </a:solidFill>
          <a:ln w="88900" cap="sq">
            <a:noFill/>
            <a:miter lim="800000"/>
          </a:ln>
          <a:effectLst/>
        </p:spPr>
      </p:pic>
      <p:pic>
        <p:nvPicPr>
          <p:cNvPr id="2" name="Picture 1" descr="A black background with a black square&#10;&#10;Description automatically generated with medium confidence">
            <a:extLst>
              <a:ext uri="{FF2B5EF4-FFF2-40B4-BE49-F238E27FC236}">
                <a16:creationId xmlns:a16="http://schemas.microsoft.com/office/drawing/2014/main" id="{DA6CAA4D-9D34-F0DC-34EF-FC5768574A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609" y="6096000"/>
            <a:ext cx="2743200" cy="762000"/>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613173CA-D3C0-29C1-79D0-CD1BB493498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6172200"/>
            <a:ext cx="1371600" cy="685800"/>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25DC0931-FE62-3E62-41B7-DFE5CA496CC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219200" y="6172200"/>
            <a:ext cx="609600" cy="68580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F9ADA2BB-B68C-6FF5-900A-869F5CA3BE6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676400" y="6019800"/>
            <a:ext cx="1066800" cy="838200"/>
          </a:xfrm>
          <a:prstGeom prst="rect">
            <a:avLst/>
          </a:prstGeom>
        </p:spPr>
      </p:pic>
    </p:spTree>
    <p:extLst>
      <p:ext uri="{BB962C8B-B14F-4D97-AF65-F5344CB8AC3E}">
        <p14:creationId xmlns:p14="http://schemas.microsoft.com/office/powerpoint/2010/main" val="2952979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10"/>
          <p:cNvSpPr txBox="1"/>
          <p:nvPr/>
        </p:nvSpPr>
        <p:spPr>
          <a:xfrm>
            <a:off x="1485746" y="500217"/>
            <a:ext cx="6041421" cy="682559"/>
          </a:xfrm>
          <a:prstGeom prst="rect">
            <a:avLst/>
          </a:prstGeom>
        </p:spPr>
        <p:txBody>
          <a:bodyPr lIns="0" tIns="0" rIns="0" bIns="0" rtlCol="0" anchor="t">
            <a:spAutoFit/>
          </a:bodyPr>
          <a:lstStyle/>
          <a:p>
            <a:pPr defTabSz="609630">
              <a:lnSpc>
                <a:spcPts val="5867"/>
              </a:lnSpc>
              <a:defRPr/>
            </a:pPr>
            <a:r>
              <a:rPr lang="en-US" sz="3200" b="1" dirty="0">
                <a:solidFill>
                  <a:srgbClr val="002F6C"/>
                </a:solidFill>
                <a:latin typeface="Calibri"/>
              </a:rPr>
              <a:t>Essay #2</a:t>
            </a:r>
          </a:p>
        </p:txBody>
      </p:sp>
      <p:sp>
        <p:nvSpPr>
          <p:cNvPr id="6" name="TextBox 5">
            <a:extLst>
              <a:ext uri="{FF2B5EF4-FFF2-40B4-BE49-F238E27FC236}">
                <a16:creationId xmlns:a16="http://schemas.microsoft.com/office/drawing/2014/main" id="{924A2797-5D60-44CB-F664-BD857F5E2A71}"/>
              </a:ext>
            </a:extLst>
          </p:cNvPr>
          <p:cNvSpPr txBox="1"/>
          <p:nvPr/>
        </p:nvSpPr>
        <p:spPr>
          <a:xfrm>
            <a:off x="1429887" y="1182776"/>
            <a:ext cx="6097280" cy="646331"/>
          </a:xfrm>
          <a:prstGeom prst="rect">
            <a:avLst/>
          </a:prstGeom>
          <a:noFill/>
        </p:spPr>
        <p:txBody>
          <a:bodyPr wrap="square">
            <a:spAutoFit/>
          </a:bodyPr>
          <a:lstStyle/>
          <a:p>
            <a:pPr defTabSz="609630">
              <a:defRPr/>
            </a:pPr>
            <a:r>
              <a:rPr lang="en-US" sz="1800" b="1" i="1" dirty="0">
                <a:solidFill>
                  <a:srgbClr val="4F81BD"/>
                </a:solidFill>
                <a:latin typeface="Calibri"/>
              </a:rPr>
              <a:t>Required</a:t>
            </a:r>
            <a:br>
              <a:rPr lang="en-US" sz="1800" b="1" i="1" dirty="0">
                <a:solidFill>
                  <a:srgbClr val="4F81BD"/>
                </a:solidFill>
                <a:latin typeface="Calibri"/>
              </a:rPr>
            </a:br>
            <a:r>
              <a:rPr lang="en-US" sz="1800" b="1" i="1" dirty="0">
                <a:solidFill>
                  <a:srgbClr val="4F81BD"/>
                </a:solidFill>
                <a:latin typeface="Calibri"/>
              </a:rPr>
              <a:t>Max. 3000 Characters</a:t>
            </a:r>
          </a:p>
        </p:txBody>
      </p:sp>
      <p:sp>
        <p:nvSpPr>
          <p:cNvPr id="9" name="TextBox 8">
            <a:extLst>
              <a:ext uri="{FF2B5EF4-FFF2-40B4-BE49-F238E27FC236}">
                <a16:creationId xmlns:a16="http://schemas.microsoft.com/office/drawing/2014/main" id="{A9A243FD-A81B-35E4-B2DF-AD82CABAC13C}"/>
              </a:ext>
            </a:extLst>
          </p:cNvPr>
          <p:cNvSpPr txBox="1"/>
          <p:nvPr/>
        </p:nvSpPr>
        <p:spPr>
          <a:xfrm>
            <a:off x="1429887" y="2132236"/>
            <a:ext cx="4742312" cy="769441"/>
          </a:xfrm>
          <a:prstGeom prst="rect">
            <a:avLst/>
          </a:prstGeom>
          <a:noFill/>
        </p:spPr>
        <p:txBody>
          <a:bodyPr wrap="square">
            <a:spAutoFit/>
          </a:bodyPr>
          <a:lstStyle/>
          <a:p>
            <a:r>
              <a:rPr lang="en-US" altLang="en-US" sz="22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Community Impact: </a:t>
            </a:r>
          </a:p>
          <a:p>
            <a:r>
              <a:rPr lang="en-US" altLang="en-US" sz="22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Building mutual understandings essay</a:t>
            </a:r>
          </a:p>
        </p:txBody>
      </p:sp>
      <p:cxnSp>
        <p:nvCxnSpPr>
          <p:cNvPr id="34" name="Straight Connector 33">
            <a:extLst>
              <a:ext uri="{FF2B5EF4-FFF2-40B4-BE49-F238E27FC236}">
                <a16:creationId xmlns:a16="http://schemas.microsoft.com/office/drawing/2014/main" id="{0BE96B1E-2D36-4488-1805-8108E6472234}"/>
              </a:ext>
            </a:extLst>
          </p:cNvPr>
          <p:cNvCxnSpPr>
            <a:cxnSpLocks/>
          </p:cNvCxnSpPr>
          <p:nvPr/>
        </p:nvCxnSpPr>
        <p:spPr>
          <a:xfrm flipV="1">
            <a:off x="4419600" y="3407419"/>
            <a:ext cx="0" cy="1828800"/>
          </a:xfrm>
          <a:prstGeom prst="line">
            <a:avLst/>
          </a:prstGeom>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DDCC8CB-2474-B9A3-CBF8-3D6170D5132D}"/>
              </a:ext>
            </a:extLst>
          </p:cNvPr>
          <p:cNvCxnSpPr>
            <a:cxnSpLocks/>
          </p:cNvCxnSpPr>
          <p:nvPr/>
        </p:nvCxnSpPr>
        <p:spPr>
          <a:xfrm>
            <a:off x="1517679" y="5236219"/>
            <a:ext cx="9144000" cy="0"/>
          </a:xfrm>
          <a:prstGeom prst="line">
            <a:avLst/>
          </a:prstGeom>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CCF26A53-E79E-0536-0F54-EEAC91791A08}"/>
              </a:ext>
            </a:extLst>
          </p:cNvPr>
          <p:cNvCxnSpPr>
            <a:cxnSpLocks/>
          </p:cNvCxnSpPr>
          <p:nvPr/>
        </p:nvCxnSpPr>
        <p:spPr>
          <a:xfrm flipV="1">
            <a:off x="7620000" y="3407419"/>
            <a:ext cx="0" cy="1828800"/>
          </a:xfrm>
          <a:prstGeom prst="line">
            <a:avLst/>
          </a:prstGeom>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22A563D9-2555-957E-D971-2DC3225127C8}"/>
              </a:ext>
            </a:extLst>
          </p:cNvPr>
          <p:cNvSpPr txBox="1"/>
          <p:nvPr/>
        </p:nvSpPr>
        <p:spPr>
          <a:xfrm>
            <a:off x="1371601" y="3904695"/>
            <a:ext cx="2909804" cy="707886"/>
          </a:xfrm>
          <a:prstGeom prst="rect">
            <a:avLst/>
          </a:prstGeom>
          <a:noFill/>
        </p:spPr>
        <p:txBody>
          <a:bodyPr wrap="square">
            <a:spAutoFit/>
          </a:bodyPr>
          <a:lstStyle/>
          <a:p>
            <a:pPr algn="ctr"/>
            <a:r>
              <a:rPr lang="en-US" altLang="en-US" sz="20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What it means to be a U.S. Citizen while abroad</a:t>
            </a:r>
          </a:p>
        </p:txBody>
      </p:sp>
      <p:sp>
        <p:nvSpPr>
          <p:cNvPr id="67" name="TextBox 66">
            <a:extLst>
              <a:ext uri="{FF2B5EF4-FFF2-40B4-BE49-F238E27FC236}">
                <a16:creationId xmlns:a16="http://schemas.microsoft.com/office/drawing/2014/main" id="{91BF3ABB-1984-DD94-3749-2DF80905710F}"/>
              </a:ext>
            </a:extLst>
          </p:cNvPr>
          <p:cNvSpPr txBox="1"/>
          <p:nvPr/>
        </p:nvSpPr>
        <p:spPr>
          <a:xfrm>
            <a:off x="4613414" y="3860154"/>
            <a:ext cx="2812772" cy="1015663"/>
          </a:xfrm>
          <a:prstGeom prst="rect">
            <a:avLst/>
          </a:prstGeom>
          <a:noFill/>
        </p:spPr>
        <p:txBody>
          <a:bodyPr wrap="square">
            <a:spAutoFit/>
          </a:bodyPr>
          <a:lstStyle/>
          <a:p>
            <a:pPr algn="ctr"/>
            <a:r>
              <a:rPr lang="en-US" altLang="en-US" sz="20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How you will seek opportunities to be culturally engaged</a:t>
            </a:r>
          </a:p>
        </p:txBody>
      </p:sp>
      <p:sp>
        <p:nvSpPr>
          <p:cNvPr id="69" name="TextBox 68">
            <a:extLst>
              <a:ext uri="{FF2B5EF4-FFF2-40B4-BE49-F238E27FC236}">
                <a16:creationId xmlns:a16="http://schemas.microsoft.com/office/drawing/2014/main" id="{5BF2B3D8-3638-5D9C-C075-0055497525EF}"/>
              </a:ext>
            </a:extLst>
          </p:cNvPr>
          <p:cNvSpPr txBox="1"/>
          <p:nvPr/>
        </p:nvSpPr>
        <p:spPr>
          <a:xfrm>
            <a:off x="7907081" y="3860154"/>
            <a:ext cx="2749518" cy="1015663"/>
          </a:xfrm>
          <a:prstGeom prst="rect">
            <a:avLst/>
          </a:prstGeom>
          <a:noFill/>
        </p:spPr>
        <p:txBody>
          <a:bodyPr wrap="square">
            <a:spAutoFit/>
          </a:bodyPr>
          <a:lstStyle/>
          <a:p>
            <a:pPr algn="ctr"/>
            <a:r>
              <a:rPr lang="en-US" altLang="en-US" sz="20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Seeking opportunities to have meaningful interactions</a:t>
            </a:r>
          </a:p>
        </p:txBody>
      </p:sp>
      <p:cxnSp>
        <p:nvCxnSpPr>
          <p:cNvPr id="76" name="Straight Connector 75">
            <a:extLst>
              <a:ext uri="{FF2B5EF4-FFF2-40B4-BE49-F238E27FC236}">
                <a16:creationId xmlns:a16="http://schemas.microsoft.com/office/drawing/2014/main" id="{FBD44D9B-55F2-5C16-0B86-19EC66431169}"/>
              </a:ext>
            </a:extLst>
          </p:cNvPr>
          <p:cNvCxnSpPr>
            <a:cxnSpLocks/>
          </p:cNvCxnSpPr>
          <p:nvPr/>
        </p:nvCxnSpPr>
        <p:spPr>
          <a:xfrm>
            <a:off x="1524000" y="3407419"/>
            <a:ext cx="9144000" cy="0"/>
          </a:xfrm>
          <a:prstGeom prst="line">
            <a:avLst/>
          </a:prstGeom>
          <a:ln/>
          <a:effectLst/>
        </p:spPr>
        <p:style>
          <a:lnRef idx="2">
            <a:schemeClr val="accent1"/>
          </a:lnRef>
          <a:fillRef idx="0">
            <a:schemeClr val="accent1"/>
          </a:fillRef>
          <a:effectRef idx="1">
            <a:schemeClr val="accent1"/>
          </a:effectRef>
          <a:fontRef idx="minor">
            <a:schemeClr val="tx1"/>
          </a:fontRef>
        </p:style>
      </p:cxnSp>
      <p:pic>
        <p:nvPicPr>
          <p:cNvPr id="2" name="Picture 1" descr="A black background with a black square&#10;&#10;Description automatically generated with medium confidence">
            <a:extLst>
              <a:ext uri="{FF2B5EF4-FFF2-40B4-BE49-F238E27FC236}">
                <a16:creationId xmlns:a16="http://schemas.microsoft.com/office/drawing/2014/main" id="{17EA5295-B064-C3D8-32CF-37083260C13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713" y="6172200"/>
            <a:ext cx="1371600" cy="685800"/>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88448128-5577-82F3-BA95-F5C20D88B89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47913" y="6172200"/>
            <a:ext cx="609600" cy="685800"/>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00DC1801-47F7-77DC-C933-491E474F992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05113" y="6019800"/>
            <a:ext cx="1066800" cy="838200"/>
          </a:xfrm>
          <a:prstGeom prst="rect">
            <a:avLst/>
          </a:prstGeom>
        </p:spPr>
      </p:pic>
    </p:spTree>
    <p:extLst>
      <p:ext uri="{BB962C8B-B14F-4D97-AF65-F5344CB8AC3E}">
        <p14:creationId xmlns:p14="http://schemas.microsoft.com/office/powerpoint/2010/main" val="3654041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0" y="0"/>
            <a:ext cx="7509419" cy="6858000"/>
          </a:xfrm>
          <a:custGeom>
            <a:avLst/>
            <a:gdLst/>
            <a:ahLst/>
            <a:cxnLst/>
            <a:rect l="l" t="t" r="r" b="b"/>
            <a:pathLst>
              <a:path w="11264129" h="10287000">
                <a:moveTo>
                  <a:pt x="0" y="0"/>
                </a:moveTo>
                <a:lnTo>
                  <a:pt x="11264129" y="0"/>
                </a:lnTo>
                <a:lnTo>
                  <a:pt x="11264129" y="10287000"/>
                </a:lnTo>
                <a:lnTo>
                  <a:pt x="0" y="10287000"/>
                </a:lnTo>
                <a:lnTo>
                  <a:pt x="0" y="0"/>
                </a:lnTo>
                <a:close/>
              </a:path>
            </a:pathLst>
          </a:custGeom>
          <a:blipFill>
            <a:blip r:embed="rId3">
              <a:alphaModFix amt="3000"/>
            </a:blip>
            <a:stretch>
              <a:fillRect/>
            </a:stretch>
          </a:blipFill>
        </p:spPr>
        <p:txBody>
          <a:bodyPr/>
          <a:lstStyle/>
          <a:p>
            <a:pPr defTabSz="609630"/>
            <a:endParaRPr lang="en-US" sz="1200" dirty="0">
              <a:solidFill>
                <a:prstClr val="black"/>
              </a:solidFill>
              <a:latin typeface="Calibri"/>
            </a:endParaRPr>
          </a:p>
        </p:txBody>
      </p:sp>
      <p:sp>
        <p:nvSpPr>
          <p:cNvPr id="13" name="TextBox 13"/>
          <p:cNvSpPr txBox="1"/>
          <p:nvPr/>
        </p:nvSpPr>
        <p:spPr>
          <a:xfrm>
            <a:off x="669169" y="730251"/>
            <a:ext cx="6041421" cy="702885"/>
          </a:xfrm>
          <a:prstGeom prst="rect">
            <a:avLst/>
          </a:prstGeom>
        </p:spPr>
        <p:txBody>
          <a:bodyPr lIns="0" tIns="0" rIns="0" bIns="0" rtlCol="0" anchor="t">
            <a:spAutoFit/>
          </a:bodyPr>
          <a:lstStyle/>
          <a:p>
            <a:pPr defTabSz="609630">
              <a:lnSpc>
                <a:spcPts val="5867"/>
              </a:lnSpc>
            </a:pPr>
            <a:r>
              <a:rPr lang="en-US" sz="4000" b="1" dirty="0">
                <a:solidFill>
                  <a:srgbClr val="002F6C"/>
                </a:solidFill>
                <a:latin typeface="Calibri"/>
              </a:rPr>
              <a:t>2 Questions to ask yourself</a:t>
            </a:r>
          </a:p>
        </p:txBody>
      </p:sp>
      <p:sp>
        <p:nvSpPr>
          <p:cNvPr id="14" name="TextBox 14"/>
          <p:cNvSpPr txBox="1"/>
          <p:nvPr/>
        </p:nvSpPr>
        <p:spPr>
          <a:xfrm>
            <a:off x="669169" y="1592400"/>
            <a:ext cx="5392591" cy="254365"/>
          </a:xfrm>
          <a:prstGeom prst="rect">
            <a:avLst/>
          </a:prstGeom>
        </p:spPr>
        <p:txBody>
          <a:bodyPr lIns="0" tIns="0" rIns="0" bIns="0" rtlCol="0" anchor="t">
            <a:spAutoFit/>
          </a:bodyPr>
          <a:lstStyle/>
          <a:p>
            <a:pPr defTabSz="609630">
              <a:lnSpc>
                <a:spcPts val="1760"/>
              </a:lnSpc>
            </a:pPr>
            <a:r>
              <a:rPr lang="en-US" sz="2400" b="1" dirty="0">
                <a:solidFill>
                  <a:srgbClr val="0077C8"/>
                </a:solidFill>
                <a:latin typeface="Calibri"/>
              </a:rPr>
              <a:t>Building Mutual Understanding Essay </a:t>
            </a:r>
          </a:p>
        </p:txBody>
      </p:sp>
      <p:sp>
        <p:nvSpPr>
          <p:cNvPr id="16" name="TextBox 16"/>
          <p:cNvSpPr txBox="1"/>
          <p:nvPr/>
        </p:nvSpPr>
        <p:spPr>
          <a:xfrm>
            <a:off x="669169" y="2372875"/>
            <a:ext cx="6974505" cy="3354765"/>
          </a:xfrm>
          <a:prstGeom prst="rect">
            <a:avLst/>
          </a:prstGeom>
        </p:spPr>
        <p:txBody>
          <a:bodyPr wrap="square" lIns="0" tIns="0" rIns="0" bIns="0" rtlCol="0" anchor="t">
            <a:spAutoFit/>
          </a:bodyPr>
          <a:lstStyle/>
          <a:p>
            <a:pPr marL="514350" indent="-514350">
              <a:spcBef>
                <a:spcPts val="600"/>
              </a:spcBef>
              <a:buClr>
                <a:schemeClr val="accent1"/>
              </a:buClr>
              <a:buFont typeface="+mj-lt"/>
              <a:buAutoNum type="arabicPeriod"/>
            </a:pPr>
            <a:r>
              <a:rPr lang="en-US" altLang="en-US" sz="26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Thinking ahead to your experience abroad, how will you represent the United States and share your own background and experiences as a U.S. citizen during your program?</a:t>
            </a:r>
          </a:p>
          <a:p>
            <a:pPr marL="514350" indent="-514350">
              <a:spcBef>
                <a:spcPts val="600"/>
              </a:spcBef>
              <a:buClr>
                <a:schemeClr val="accent1"/>
              </a:buClr>
              <a:buFont typeface="+mj-lt"/>
              <a:buAutoNum type="arabicPeriod"/>
            </a:pPr>
            <a:endParaRPr lang="en-US" altLang="en-US" sz="26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endParaRPr>
          </a:p>
          <a:p>
            <a:pPr marL="514350" indent="-514350">
              <a:spcBef>
                <a:spcPts val="600"/>
              </a:spcBef>
              <a:buClr>
                <a:schemeClr val="accent1"/>
              </a:buClr>
              <a:buFont typeface="+mj-lt"/>
              <a:buAutoNum type="arabicPeriod"/>
            </a:pPr>
            <a:r>
              <a:rPr lang="en-US" altLang="en-US" sz="26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What opportunities will you seek to engage in the culture and build meaningful connections within your host community?</a:t>
            </a:r>
          </a:p>
        </p:txBody>
      </p:sp>
      <p:pic>
        <p:nvPicPr>
          <p:cNvPr id="2" name="Picture 1">
            <a:extLst>
              <a:ext uri="{FF2B5EF4-FFF2-40B4-BE49-F238E27FC236}">
                <a16:creationId xmlns:a16="http://schemas.microsoft.com/office/drawing/2014/main" id="{80079A64-85FD-45A1-FD5B-B0D0C98EC5EF}"/>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7848600" y="0"/>
            <a:ext cx="4343400" cy="6858000"/>
          </a:xfrm>
          <a:prstGeom prst="rect">
            <a:avLst/>
          </a:prstGeom>
          <a:solidFill>
            <a:srgbClr val="FFFFFF">
              <a:shade val="85000"/>
            </a:srgbClr>
          </a:solidFill>
          <a:ln w="88900" cap="sq">
            <a:noFill/>
            <a:miter lim="800000"/>
          </a:ln>
          <a:effectLst/>
        </p:spPr>
      </p:pic>
      <p:pic>
        <p:nvPicPr>
          <p:cNvPr id="3" name="Picture 2" descr="A black background with a black square&#10;&#10;Description automatically generated with medium confidence">
            <a:extLst>
              <a:ext uri="{FF2B5EF4-FFF2-40B4-BE49-F238E27FC236}">
                <a16:creationId xmlns:a16="http://schemas.microsoft.com/office/drawing/2014/main" id="{96D24D83-492D-77EE-3CB6-0F46516E0D2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431740" y="6096000"/>
            <a:ext cx="2743200" cy="762000"/>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08C5AEBC-8825-61AD-AC34-3FC42BA9F5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453349" y="6172200"/>
            <a:ext cx="1371600" cy="685800"/>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8CD6E56C-6F4C-4396-D655-2D213648767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672549" y="6172200"/>
            <a:ext cx="609600" cy="685800"/>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661306B2-8EEE-0317-A1C3-12FA80146E4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129749" y="6019800"/>
            <a:ext cx="1066800" cy="838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10"/>
          <p:cNvSpPr txBox="1"/>
          <p:nvPr/>
        </p:nvSpPr>
        <p:spPr>
          <a:xfrm>
            <a:off x="861700" y="541283"/>
            <a:ext cx="6041421" cy="682559"/>
          </a:xfrm>
          <a:prstGeom prst="rect">
            <a:avLst/>
          </a:prstGeom>
        </p:spPr>
        <p:txBody>
          <a:bodyPr lIns="0" tIns="0" rIns="0" bIns="0" rtlCol="0" anchor="t">
            <a:spAutoFit/>
          </a:bodyPr>
          <a:lstStyle/>
          <a:p>
            <a:pPr defTabSz="609630">
              <a:lnSpc>
                <a:spcPts val="5867"/>
              </a:lnSpc>
              <a:defRPr/>
            </a:pPr>
            <a:r>
              <a:rPr lang="en-US" sz="3200" b="1" dirty="0">
                <a:solidFill>
                  <a:srgbClr val="002F6C"/>
                </a:solidFill>
                <a:latin typeface="Calibri"/>
              </a:rPr>
              <a:t>Essay #3</a:t>
            </a:r>
          </a:p>
        </p:txBody>
      </p:sp>
      <p:sp>
        <p:nvSpPr>
          <p:cNvPr id="6" name="TextBox 5">
            <a:extLst>
              <a:ext uri="{FF2B5EF4-FFF2-40B4-BE49-F238E27FC236}">
                <a16:creationId xmlns:a16="http://schemas.microsoft.com/office/drawing/2014/main" id="{924A2797-5D60-44CB-F664-BD857F5E2A71}"/>
              </a:ext>
            </a:extLst>
          </p:cNvPr>
          <p:cNvSpPr txBox="1"/>
          <p:nvPr/>
        </p:nvSpPr>
        <p:spPr>
          <a:xfrm>
            <a:off x="762000" y="1187729"/>
            <a:ext cx="6097280" cy="646331"/>
          </a:xfrm>
          <a:prstGeom prst="rect">
            <a:avLst/>
          </a:prstGeom>
          <a:noFill/>
        </p:spPr>
        <p:txBody>
          <a:bodyPr wrap="square">
            <a:spAutoFit/>
          </a:bodyPr>
          <a:lstStyle/>
          <a:p>
            <a:pPr defTabSz="609630">
              <a:defRPr/>
            </a:pPr>
            <a:r>
              <a:rPr lang="en-US" sz="1800" b="1" i="1" dirty="0">
                <a:solidFill>
                  <a:srgbClr val="4F81BD"/>
                </a:solidFill>
                <a:latin typeface="Calibri"/>
              </a:rPr>
              <a:t>Required</a:t>
            </a:r>
            <a:br>
              <a:rPr lang="en-US" sz="1800" b="1" i="1" dirty="0">
                <a:solidFill>
                  <a:srgbClr val="4F81BD"/>
                </a:solidFill>
                <a:latin typeface="Calibri"/>
              </a:rPr>
            </a:br>
            <a:r>
              <a:rPr lang="en-US" sz="1800" b="1" i="1" dirty="0">
                <a:solidFill>
                  <a:srgbClr val="4F81BD"/>
                </a:solidFill>
                <a:latin typeface="Calibri"/>
              </a:rPr>
              <a:t>Max. </a:t>
            </a:r>
            <a:r>
              <a:rPr lang="en-US" b="1" i="1" dirty="0">
                <a:solidFill>
                  <a:srgbClr val="4F81BD"/>
                </a:solidFill>
                <a:latin typeface="Calibri"/>
              </a:rPr>
              <a:t>3</a:t>
            </a:r>
            <a:r>
              <a:rPr lang="en-US" sz="1800" b="1" i="1" dirty="0">
                <a:solidFill>
                  <a:srgbClr val="4F81BD"/>
                </a:solidFill>
                <a:latin typeface="Calibri"/>
              </a:rPr>
              <a:t>000 Characters</a:t>
            </a:r>
          </a:p>
        </p:txBody>
      </p:sp>
      <p:sp>
        <p:nvSpPr>
          <p:cNvPr id="9" name="TextBox 8">
            <a:extLst>
              <a:ext uri="{FF2B5EF4-FFF2-40B4-BE49-F238E27FC236}">
                <a16:creationId xmlns:a16="http://schemas.microsoft.com/office/drawing/2014/main" id="{A9A243FD-A81B-35E4-B2DF-AD82CABAC13C}"/>
              </a:ext>
            </a:extLst>
          </p:cNvPr>
          <p:cNvSpPr txBox="1"/>
          <p:nvPr/>
        </p:nvSpPr>
        <p:spPr>
          <a:xfrm>
            <a:off x="762000" y="2147100"/>
            <a:ext cx="7790313" cy="769441"/>
          </a:xfrm>
          <a:prstGeom prst="rect">
            <a:avLst/>
          </a:prstGeom>
          <a:noFill/>
        </p:spPr>
        <p:txBody>
          <a:bodyPr wrap="square">
            <a:spAutoFit/>
          </a:bodyPr>
          <a:lstStyle/>
          <a:p>
            <a:r>
              <a:rPr lang="en-US" altLang="en-US" sz="22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Community Impact: </a:t>
            </a:r>
          </a:p>
          <a:p>
            <a:r>
              <a:rPr lang="en-US" altLang="en-US" sz="22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Follow-on Service Project Essay </a:t>
            </a:r>
          </a:p>
        </p:txBody>
      </p:sp>
      <p:cxnSp>
        <p:nvCxnSpPr>
          <p:cNvPr id="34" name="Straight Connector 33">
            <a:extLst>
              <a:ext uri="{FF2B5EF4-FFF2-40B4-BE49-F238E27FC236}">
                <a16:creationId xmlns:a16="http://schemas.microsoft.com/office/drawing/2014/main" id="{0BE96B1E-2D36-4488-1805-8108E6472234}"/>
              </a:ext>
            </a:extLst>
          </p:cNvPr>
          <p:cNvCxnSpPr>
            <a:cxnSpLocks/>
          </p:cNvCxnSpPr>
          <p:nvPr/>
        </p:nvCxnSpPr>
        <p:spPr>
          <a:xfrm flipV="1">
            <a:off x="3276600" y="3429000"/>
            <a:ext cx="0" cy="1825078"/>
          </a:xfrm>
          <a:prstGeom prst="line">
            <a:avLst/>
          </a:prstGeom>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DDCC8CB-2474-B9A3-CBF8-3D6170D5132D}"/>
              </a:ext>
            </a:extLst>
          </p:cNvPr>
          <p:cNvCxnSpPr>
            <a:cxnSpLocks/>
          </p:cNvCxnSpPr>
          <p:nvPr/>
        </p:nvCxnSpPr>
        <p:spPr>
          <a:xfrm>
            <a:off x="609600" y="5254078"/>
            <a:ext cx="10972800" cy="0"/>
          </a:xfrm>
          <a:prstGeom prst="line">
            <a:avLst/>
          </a:prstGeom>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CCF26A53-E79E-0536-0F54-EEAC91791A08}"/>
              </a:ext>
            </a:extLst>
          </p:cNvPr>
          <p:cNvCxnSpPr>
            <a:cxnSpLocks/>
          </p:cNvCxnSpPr>
          <p:nvPr/>
        </p:nvCxnSpPr>
        <p:spPr>
          <a:xfrm flipV="1">
            <a:off x="6082937" y="3429000"/>
            <a:ext cx="13063" cy="1827550"/>
          </a:xfrm>
          <a:prstGeom prst="line">
            <a:avLst/>
          </a:prstGeom>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FBD44D9B-55F2-5C16-0B86-19EC66431169}"/>
              </a:ext>
            </a:extLst>
          </p:cNvPr>
          <p:cNvCxnSpPr>
            <a:cxnSpLocks/>
          </p:cNvCxnSpPr>
          <p:nvPr/>
        </p:nvCxnSpPr>
        <p:spPr>
          <a:xfrm>
            <a:off x="596537" y="3425464"/>
            <a:ext cx="10972800" cy="0"/>
          </a:xfrm>
          <a:prstGeom prst="line">
            <a:avLst/>
          </a:prstGeom>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ED10254-D412-D889-4D5F-987AE8C484A7}"/>
              </a:ext>
            </a:extLst>
          </p:cNvPr>
          <p:cNvCxnSpPr>
            <a:cxnSpLocks/>
          </p:cNvCxnSpPr>
          <p:nvPr/>
        </p:nvCxnSpPr>
        <p:spPr>
          <a:xfrm flipV="1">
            <a:off x="8839200" y="3429000"/>
            <a:ext cx="0" cy="1827550"/>
          </a:xfrm>
          <a:prstGeom prst="line">
            <a:avLst/>
          </a:prstGeom>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647ECC16-8165-982E-B9F5-C1C70FB27059}"/>
              </a:ext>
            </a:extLst>
          </p:cNvPr>
          <p:cNvSpPr txBox="1"/>
          <p:nvPr/>
        </p:nvSpPr>
        <p:spPr>
          <a:xfrm>
            <a:off x="533400" y="3725955"/>
            <a:ext cx="2601619" cy="1015663"/>
          </a:xfrm>
          <a:prstGeom prst="rect">
            <a:avLst/>
          </a:prstGeom>
          <a:noFill/>
        </p:spPr>
        <p:txBody>
          <a:bodyPr wrap="square">
            <a:spAutoFit/>
          </a:bodyPr>
          <a:lstStyle/>
          <a:p>
            <a:pPr algn="ctr"/>
            <a:r>
              <a:rPr lang="en-US" altLang="en-US" sz="20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Being an effective citizen diplomat while abroad</a:t>
            </a:r>
          </a:p>
        </p:txBody>
      </p:sp>
      <p:sp>
        <p:nvSpPr>
          <p:cNvPr id="58" name="TextBox 57">
            <a:extLst>
              <a:ext uri="{FF2B5EF4-FFF2-40B4-BE49-F238E27FC236}">
                <a16:creationId xmlns:a16="http://schemas.microsoft.com/office/drawing/2014/main" id="{C05C37D5-B76B-2E04-181A-F7B731A2415B}"/>
              </a:ext>
            </a:extLst>
          </p:cNvPr>
          <p:cNvSpPr txBox="1"/>
          <p:nvPr/>
        </p:nvSpPr>
        <p:spPr>
          <a:xfrm>
            <a:off x="3299708" y="3725956"/>
            <a:ext cx="2760122" cy="1015663"/>
          </a:xfrm>
          <a:prstGeom prst="rect">
            <a:avLst/>
          </a:prstGeom>
          <a:noFill/>
        </p:spPr>
        <p:txBody>
          <a:bodyPr wrap="square">
            <a:spAutoFit/>
          </a:bodyPr>
          <a:lstStyle/>
          <a:p>
            <a:pPr algn="ctr"/>
            <a:r>
              <a:rPr lang="en-US" altLang="en-US" sz="20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How will you give back by inspiring others to study abroad?</a:t>
            </a:r>
          </a:p>
        </p:txBody>
      </p:sp>
      <p:sp>
        <p:nvSpPr>
          <p:cNvPr id="60" name="TextBox 59">
            <a:extLst>
              <a:ext uri="{FF2B5EF4-FFF2-40B4-BE49-F238E27FC236}">
                <a16:creationId xmlns:a16="http://schemas.microsoft.com/office/drawing/2014/main" id="{52CAE4D7-20DE-5DA1-2D13-E323C7206B68}"/>
              </a:ext>
            </a:extLst>
          </p:cNvPr>
          <p:cNvSpPr txBox="1"/>
          <p:nvPr/>
        </p:nvSpPr>
        <p:spPr>
          <a:xfrm>
            <a:off x="6387744" y="3862028"/>
            <a:ext cx="2362194" cy="707886"/>
          </a:xfrm>
          <a:prstGeom prst="rect">
            <a:avLst/>
          </a:prstGeom>
          <a:noFill/>
        </p:spPr>
        <p:txBody>
          <a:bodyPr wrap="square">
            <a:spAutoFit/>
          </a:bodyPr>
          <a:lstStyle/>
          <a:p>
            <a:r>
              <a:rPr lang="en-US" altLang="en-US" sz="20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On campus or in home community</a:t>
            </a:r>
          </a:p>
        </p:txBody>
      </p:sp>
      <p:sp>
        <p:nvSpPr>
          <p:cNvPr id="61" name="Financial Aid">
            <a:extLst>
              <a:ext uri="{FF2B5EF4-FFF2-40B4-BE49-F238E27FC236}">
                <a16:creationId xmlns:a16="http://schemas.microsoft.com/office/drawing/2014/main" id="{B91064DC-CF84-3049-A25A-AE216BFE92F9}"/>
              </a:ext>
            </a:extLst>
          </p:cNvPr>
          <p:cNvSpPr txBox="1">
            <a:spLocks noChangeArrowheads="1"/>
          </p:cNvSpPr>
          <p:nvPr/>
        </p:nvSpPr>
        <p:spPr bwMode="auto">
          <a:xfrm>
            <a:off x="9054744" y="3834494"/>
            <a:ext cx="2362194"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20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Design plan of action </a:t>
            </a:r>
          </a:p>
        </p:txBody>
      </p:sp>
      <p:sp>
        <p:nvSpPr>
          <p:cNvPr id="62" name="Required to work in FA at  student’s home institution…">
            <a:extLst>
              <a:ext uri="{FF2B5EF4-FFF2-40B4-BE49-F238E27FC236}">
                <a16:creationId xmlns:a16="http://schemas.microsoft.com/office/drawing/2014/main" id="{066BC9C6-6EAC-5484-4688-60362658B701}"/>
              </a:ext>
            </a:extLst>
          </p:cNvPr>
          <p:cNvSpPr txBox="1">
            <a:spLocks noChangeArrowheads="1"/>
          </p:cNvSpPr>
          <p:nvPr/>
        </p:nvSpPr>
        <p:spPr bwMode="auto">
          <a:xfrm>
            <a:off x="8717281" y="4214945"/>
            <a:ext cx="3191735" cy="35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lnSpc>
                <a:spcPct val="80000"/>
              </a:lnSpc>
              <a:spcBef>
                <a:spcPts val="2400"/>
              </a:spcBef>
            </a:pPr>
            <a:r>
              <a:rPr lang="en-US" altLang="en-US" sz="20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(audience, tools, timeline)</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0F5A299A-6D27-BFF4-078F-8CF547B4D2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713" y="6172200"/>
            <a:ext cx="1371600" cy="685800"/>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8837D0D7-FCDB-872B-CE7C-27C46FE64E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47913" y="6172200"/>
            <a:ext cx="609600" cy="685800"/>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2E971DFC-6AA7-037F-A89F-3060E85663D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05113" y="6019800"/>
            <a:ext cx="1066800" cy="838200"/>
          </a:xfrm>
          <a:prstGeom prst="rect">
            <a:avLst/>
          </a:prstGeom>
        </p:spPr>
      </p:pic>
    </p:spTree>
    <p:extLst>
      <p:ext uri="{BB962C8B-B14F-4D97-AF65-F5344CB8AC3E}">
        <p14:creationId xmlns:p14="http://schemas.microsoft.com/office/powerpoint/2010/main" val="4234441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AF3E91-DBE1-5585-0672-FD408314C8A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4343400" cy="6858000"/>
          </a:xfrm>
          <a:prstGeom prst="rect">
            <a:avLst/>
          </a:prstGeom>
          <a:solidFill>
            <a:srgbClr val="FFFFFF">
              <a:shade val="85000"/>
            </a:srgbClr>
          </a:solidFill>
          <a:ln w="88900" cap="sq">
            <a:noFill/>
            <a:miter lim="800000"/>
          </a:ln>
          <a:effectLst/>
        </p:spPr>
      </p:pic>
      <p:sp>
        <p:nvSpPr>
          <p:cNvPr id="2" name="TextBox 5">
            <a:extLst>
              <a:ext uri="{FF2B5EF4-FFF2-40B4-BE49-F238E27FC236}">
                <a16:creationId xmlns:a16="http://schemas.microsoft.com/office/drawing/2014/main" id="{C97069AC-EE27-E558-C46B-D373883F904A}"/>
              </a:ext>
            </a:extLst>
          </p:cNvPr>
          <p:cNvSpPr txBox="1"/>
          <p:nvPr/>
        </p:nvSpPr>
        <p:spPr>
          <a:xfrm>
            <a:off x="4827618" y="565986"/>
            <a:ext cx="6041421" cy="702885"/>
          </a:xfrm>
          <a:prstGeom prst="rect">
            <a:avLst/>
          </a:prstGeom>
        </p:spPr>
        <p:txBody>
          <a:bodyPr lIns="0" tIns="0" rIns="0" bIns="0" rtlCol="0" anchor="t">
            <a:spAutoFit/>
          </a:bodyPr>
          <a:lstStyle/>
          <a:p>
            <a:pPr defTabSz="609630">
              <a:lnSpc>
                <a:spcPts val="5867"/>
              </a:lnSpc>
            </a:pPr>
            <a:r>
              <a:rPr lang="en-US" sz="4000" b="1" dirty="0">
                <a:solidFill>
                  <a:srgbClr val="002F6C"/>
                </a:solidFill>
                <a:latin typeface="Calibri"/>
              </a:rPr>
              <a:t>3 Questions to ask yourself</a:t>
            </a:r>
          </a:p>
        </p:txBody>
      </p:sp>
      <p:sp>
        <p:nvSpPr>
          <p:cNvPr id="3" name="TextBox 14">
            <a:extLst>
              <a:ext uri="{FF2B5EF4-FFF2-40B4-BE49-F238E27FC236}">
                <a16:creationId xmlns:a16="http://schemas.microsoft.com/office/drawing/2014/main" id="{B5E9383F-C092-F360-906A-AB062ED36E57}"/>
              </a:ext>
            </a:extLst>
          </p:cNvPr>
          <p:cNvSpPr txBox="1"/>
          <p:nvPr/>
        </p:nvSpPr>
        <p:spPr>
          <a:xfrm>
            <a:off x="4827618" y="1448585"/>
            <a:ext cx="5392591" cy="254365"/>
          </a:xfrm>
          <a:prstGeom prst="rect">
            <a:avLst/>
          </a:prstGeom>
        </p:spPr>
        <p:txBody>
          <a:bodyPr lIns="0" tIns="0" rIns="0" bIns="0" rtlCol="0" anchor="t">
            <a:spAutoFit/>
          </a:bodyPr>
          <a:lstStyle/>
          <a:p>
            <a:pPr defTabSz="609630">
              <a:lnSpc>
                <a:spcPts val="1760"/>
              </a:lnSpc>
            </a:pPr>
            <a:r>
              <a:rPr lang="en-US" sz="2400" b="1" dirty="0">
                <a:solidFill>
                  <a:srgbClr val="0077C8"/>
                </a:solidFill>
                <a:latin typeface="Calibri"/>
              </a:rPr>
              <a:t>Follow-On Service Project Proposal </a:t>
            </a:r>
          </a:p>
        </p:txBody>
      </p:sp>
      <p:sp>
        <p:nvSpPr>
          <p:cNvPr id="4" name="TextBox 3">
            <a:extLst>
              <a:ext uri="{FF2B5EF4-FFF2-40B4-BE49-F238E27FC236}">
                <a16:creationId xmlns:a16="http://schemas.microsoft.com/office/drawing/2014/main" id="{1D4EFB2A-322A-9B02-0C8B-2D2E73DAE769}"/>
              </a:ext>
            </a:extLst>
          </p:cNvPr>
          <p:cNvSpPr txBox="1"/>
          <p:nvPr/>
        </p:nvSpPr>
        <p:spPr>
          <a:xfrm>
            <a:off x="4648200" y="2137030"/>
            <a:ext cx="7120787" cy="4154984"/>
          </a:xfrm>
          <a:prstGeom prst="rect">
            <a:avLst/>
          </a:prstGeom>
          <a:noFill/>
        </p:spPr>
        <p:txBody>
          <a:bodyPr wrap="square">
            <a:spAutoFit/>
          </a:bodyPr>
          <a:lstStyle/>
          <a:p>
            <a:pPr marL="514350" indent="-514350">
              <a:buClr>
                <a:schemeClr val="bg1">
                  <a:lumMod val="50000"/>
                </a:schemeClr>
              </a:buClr>
              <a:buFont typeface="+mj-lt"/>
              <a:buAutoNum type="arabicPeriod"/>
            </a:pPr>
            <a:r>
              <a:rPr lang="en-US" altLang="en-US" sz="24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What is your project and how will it increase awareness of study abroad and the Gilman Program among your peers in your home or campus community?</a:t>
            </a:r>
            <a:br>
              <a:rPr lang="en-US" altLang="en-US" sz="24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br>
            <a:endParaRPr lang="en-US" altLang="en-US" sz="24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endParaRPr>
          </a:p>
          <a:p>
            <a:pPr marL="514350" indent="-514350">
              <a:buClr>
                <a:schemeClr val="bg1">
                  <a:lumMod val="50000"/>
                </a:schemeClr>
              </a:buClr>
              <a:buFont typeface="+mj-lt"/>
              <a:buAutoNum type="arabicPeriod"/>
            </a:pPr>
            <a:r>
              <a:rPr lang="en-US" altLang="en-US" sz="24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How will you integrate the impact of your experience abroad into your project?</a:t>
            </a:r>
            <a:br>
              <a:rPr lang="en-US" altLang="en-US" sz="24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br>
            <a:endParaRPr lang="en-US" altLang="en-US" sz="24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endParaRPr>
          </a:p>
          <a:p>
            <a:pPr marL="514350" indent="-514350">
              <a:buClr>
                <a:schemeClr val="bg1">
                  <a:lumMod val="50000"/>
                </a:schemeClr>
              </a:buClr>
              <a:buFont typeface="+mj-lt"/>
              <a:buAutoNum type="arabicPeriod"/>
            </a:pPr>
            <a:r>
              <a:rPr lang="en-US" altLang="en-US" sz="24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With which campus departments, student organizations, or community organizations will you collaborate?</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2A9E3871-7A13-C6CE-062B-1E54437BE3D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609" y="6096000"/>
            <a:ext cx="2743200" cy="762000"/>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3936CFAD-FCAF-9BE2-1146-585B35AE26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6172200"/>
            <a:ext cx="1371600" cy="685800"/>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43CD0D96-BA31-AC10-26D6-9AD2E6DA480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219200" y="6172200"/>
            <a:ext cx="609600" cy="685800"/>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64E5C62A-2ECD-02D2-CE65-9424C9EB3BD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676400" y="6019800"/>
            <a:ext cx="1066800" cy="838200"/>
          </a:xfrm>
          <a:prstGeom prst="rect">
            <a:avLst/>
          </a:prstGeom>
        </p:spPr>
      </p:pic>
    </p:spTree>
    <p:extLst>
      <p:ext uri="{BB962C8B-B14F-4D97-AF65-F5344CB8AC3E}">
        <p14:creationId xmlns:p14="http://schemas.microsoft.com/office/powerpoint/2010/main" val="2830745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5BF2C5AC-C7CF-4ACE-0981-C4173A9A44C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713" y="6172200"/>
            <a:ext cx="1371600" cy="685800"/>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75D17FE4-3198-3A77-BA64-AEACBD48AE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47913" y="6172200"/>
            <a:ext cx="609600" cy="685800"/>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266056CE-1D5C-FCB0-6CDC-7526ACAB40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05113" y="6019800"/>
            <a:ext cx="1066800" cy="838200"/>
          </a:xfrm>
          <a:prstGeom prst="rect">
            <a:avLst/>
          </a:prstGeom>
        </p:spPr>
      </p:pic>
      <p:sp>
        <p:nvSpPr>
          <p:cNvPr id="11" name="TextBox 10">
            <a:extLst>
              <a:ext uri="{FF2B5EF4-FFF2-40B4-BE49-F238E27FC236}">
                <a16:creationId xmlns:a16="http://schemas.microsoft.com/office/drawing/2014/main" id="{DE64BF51-79EC-1940-39BF-D84AF5392908}"/>
              </a:ext>
            </a:extLst>
          </p:cNvPr>
          <p:cNvSpPr txBox="1"/>
          <p:nvPr/>
        </p:nvSpPr>
        <p:spPr>
          <a:xfrm>
            <a:off x="685800" y="464463"/>
            <a:ext cx="10381555" cy="2202591"/>
          </a:xfrm>
          <a:prstGeom prst="rect">
            <a:avLst/>
          </a:prstGeom>
        </p:spPr>
        <p:txBody>
          <a:bodyPr wrap="square" lIns="0" tIns="0" rIns="0" bIns="0" rtlCol="0" anchor="t">
            <a:spAutoFit/>
          </a:bodyPr>
          <a:lstStyle/>
          <a:p>
            <a:pPr defTabSz="609630">
              <a:lnSpc>
                <a:spcPts val="5867"/>
              </a:lnSpc>
              <a:defRPr/>
            </a:pPr>
            <a:r>
              <a:rPr lang="en-US" sz="3600" b="1" dirty="0">
                <a:solidFill>
                  <a:srgbClr val="002F6C"/>
                </a:solidFill>
                <a:latin typeface="Calibri"/>
              </a:rPr>
              <a:t>The Gilman Program is a program of the U.S. Department of State, Bureau of Educational and Cultural Affairs (ECA) </a:t>
            </a:r>
          </a:p>
        </p:txBody>
      </p:sp>
      <p:sp>
        <p:nvSpPr>
          <p:cNvPr id="13" name="TextBox 12">
            <a:extLst>
              <a:ext uri="{FF2B5EF4-FFF2-40B4-BE49-F238E27FC236}">
                <a16:creationId xmlns:a16="http://schemas.microsoft.com/office/drawing/2014/main" id="{27A8888E-7748-C31B-2086-497ACBBE021B}"/>
              </a:ext>
            </a:extLst>
          </p:cNvPr>
          <p:cNvSpPr txBox="1"/>
          <p:nvPr/>
        </p:nvSpPr>
        <p:spPr>
          <a:xfrm>
            <a:off x="681037" y="3187512"/>
            <a:ext cx="10381555" cy="1938992"/>
          </a:xfrm>
          <a:prstGeom prst="rect">
            <a:avLst/>
          </a:prstGeom>
          <a:solidFill>
            <a:schemeClr val="bg2"/>
          </a:solidFill>
        </p:spPr>
        <p:txBody>
          <a:bodyPr wrap="square">
            <a:spAutoFit/>
          </a:bodyPr>
          <a:lstStyle/>
          <a:p>
            <a:r>
              <a:rPr lang="en-US" sz="3000" dirty="0">
                <a:solidFill>
                  <a:srgbClr val="1F497D"/>
                </a:solidFill>
                <a:latin typeface="Calibri" panose="020F0502020204030204" pitchFamily="34" charset="0"/>
                <a:ea typeface="Calibri" panose="020F0502020204030204" pitchFamily="34" charset="0"/>
                <a:cs typeface="Calibri" panose="020F0502020204030204" pitchFamily="34" charset="0"/>
              </a:rPr>
              <a:t>ECA’s mission is to increase mutual understanding between the people of the United States and the people of other countries by means of educational and cultural exchange that assist in the development of peaceful relations. </a:t>
            </a:r>
          </a:p>
        </p:txBody>
      </p:sp>
      <p:pic>
        <p:nvPicPr>
          <p:cNvPr id="14" name="Picture 2" descr="Image result for bureau of educational and cultural affairs">
            <a:extLst>
              <a:ext uri="{FF2B5EF4-FFF2-40B4-BE49-F238E27FC236}">
                <a16:creationId xmlns:a16="http://schemas.microsoft.com/office/drawing/2014/main" id="{450C4503-CAB9-FFF6-28B7-DB2E96D9599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067800" y="6028777"/>
            <a:ext cx="2647354" cy="72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Logo&#10;&#10;Description automatically generated">
            <a:extLst>
              <a:ext uri="{FF2B5EF4-FFF2-40B4-BE49-F238E27FC236}">
                <a16:creationId xmlns:a16="http://schemas.microsoft.com/office/drawing/2014/main" id="{8BEEE664-A8E2-0466-696A-23FF7F09FBF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48839" y="5904141"/>
            <a:ext cx="2494722" cy="106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296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10"/>
          <p:cNvSpPr txBox="1"/>
          <p:nvPr/>
        </p:nvSpPr>
        <p:spPr>
          <a:xfrm>
            <a:off x="891972" y="503648"/>
            <a:ext cx="6041421" cy="682559"/>
          </a:xfrm>
          <a:prstGeom prst="rect">
            <a:avLst/>
          </a:prstGeom>
        </p:spPr>
        <p:txBody>
          <a:bodyPr lIns="0" tIns="0" rIns="0" bIns="0" rtlCol="0" anchor="t">
            <a:spAutoFit/>
          </a:bodyPr>
          <a:lstStyle/>
          <a:p>
            <a:pPr defTabSz="609630">
              <a:lnSpc>
                <a:spcPts val="5867"/>
              </a:lnSpc>
              <a:defRPr/>
            </a:pPr>
            <a:r>
              <a:rPr lang="en-US" sz="3200" b="1" dirty="0">
                <a:solidFill>
                  <a:srgbClr val="002F6C"/>
                </a:solidFill>
                <a:latin typeface="Calibri"/>
              </a:rPr>
              <a:t>Essay #4</a:t>
            </a:r>
          </a:p>
        </p:txBody>
      </p:sp>
      <p:sp>
        <p:nvSpPr>
          <p:cNvPr id="6" name="TextBox 5">
            <a:extLst>
              <a:ext uri="{FF2B5EF4-FFF2-40B4-BE49-F238E27FC236}">
                <a16:creationId xmlns:a16="http://schemas.microsoft.com/office/drawing/2014/main" id="{924A2797-5D60-44CB-F664-BD857F5E2A71}"/>
              </a:ext>
            </a:extLst>
          </p:cNvPr>
          <p:cNvSpPr txBox="1"/>
          <p:nvPr/>
        </p:nvSpPr>
        <p:spPr>
          <a:xfrm>
            <a:off x="799737" y="1247680"/>
            <a:ext cx="6097280" cy="646331"/>
          </a:xfrm>
          <a:prstGeom prst="rect">
            <a:avLst/>
          </a:prstGeom>
          <a:noFill/>
        </p:spPr>
        <p:txBody>
          <a:bodyPr wrap="square">
            <a:spAutoFit/>
          </a:bodyPr>
          <a:lstStyle/>
          <a:p>
            <a:pPr defTabSz="609630">
              <a:defRPr/>
            </a:pPr>
            <a:r>
              <a:rPr lang="en-US" b="1" i="1" dirty="0">
                <a:solidFill>
                  <a:srgbClr val="4F81BD"/>
                </a:solidFill>
                <a:latin typeface="Calibri"/>
              </a:rPr>
              <a:t>Optional</a:t>
            </a:r>
            <a:br>
              <a:rPr lang="en-US" sz="1800" b="1" i="1" dirty="0">
                <a:solidFill>
                  <a:srgbClr val="4F81BD"/>
                </a:solidFill>
                <a:latin typeface="Calibri"/>
              </a:rPr>
            </a:br>
            <a:r>
              <a:rPr lang="en-US" sz="1800" b="1" i="1" dirty="0">
                <a:solidFill>
                  <a:srgbClr val="4F81BD"/>
                </a:solidFill>
                <a:latin typeface="Calibri"/>
              </a:rPr>
              <a:t>Max. 2000 Characters</a:t>
            </a:r>
          </a:p>
        </p:txBody>
      </p:sp>
      <p:sp>
        <p:nvSpPr>
          <p:cNvPr id="9" name="TextBox 8">
            <a:extLst>
              <a:ext uri="{FF2B5EF4-FFF2-40B4-BE49-F238E27FC236}">
                <a16:creationId xmlns:a16="http://schemas.microsoft.com/office/drawing/2014/main" id="{A9A243FD-A81B-35E4-B2DF-AD82CABAC13C}"/>
              </a:ext>
            </a:extLst>
          </p:cNvPr>
          <p:cNvSpPr txBox="1"/>
          <p:nvPr/>
        </p:nvSpPr>
        <p:spPr>
          <a:xfrm>
            <a:off x="799737" y="2252717"/>
            <a:ext cx="7790313" cy="430887"/>
          </a:xfrm>
          <a:prstGeom prst="rect">
            <a:avLst/>
          </a:prstGeom>
          <a:noFill/>
        </p:spPr>
        <p:txBody>
          <a:bodyPr wrap="square">
            <a:spAutoFit/>
          </a:bodyPr>
          <a:lstStyle/>
          <a:p>
            <a:r>
              <a:rPr lang="en-US" altLang="en-US" sz="22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Critical Need Language Award Essay</a:t>
            </a:r>
          </a:p>
        </p:txBody>
      </p:sp>
      <p:cxnSp>
        <p:nvCxnSpPr>
          <p:cNvPr id="34" name="Straight Connector 33">
            <a:extLst>
              <a:ext uri="{FF2B5EF4-FFF2-40B4-BE49-F238E27FC236}">
                <a16:creationId xmlns:a16="http://schemas.microsoft.com/office/drawing/2014/main" id="{0BE96B1E-2D36-4488-1805-8108E6472234}"/>
              </a:ext>
            </a:extLst>
          </p:cNvPr>
          <p:cNvCxnSpPr>
            <a:cxnSpLocks/>
          </p:cNvCxnSpPr>
          <p:nvPr/>
        </p:nvCxnSpPr>
        <p:spPr>
          <a:xfrm flipV="1">
            <a:off x="3276600" y="3441169"/>
            <a:ext cx="0" cy="1825078"/>
          </a:xfrm>
          <a:prstGeom prst="line">
            <a:avLst/>
          </a:prstGeom>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DDCC8CB-2474-B9A3-CBF8-3D6170D5132D}"/>
              </a:ext>
            </a:extLst>
          </p:cNvPr>
          <p:cNvCxnSpPr>
            <a:cxnSpLocks/>
          </p:cNvCxnSpPr>
          <p:nvPr/>
        </p:nvCxnSpPr>
        <p:spPr>
          <a:xfrm>
            <a:off x="609600" y="5254078"/>
            <a:ext cx="10972800" cy="0"/>
          </a:xfrm>
          <a:prstGeom prst="line">
            <a:avLst/>
          </a:prstGeom>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CCF26A53-E79E-0536-0F54-EEAC91791A08}"/>
              </a:ext>
            </a:extLst>
          </p:cNvPr>
          <p:cNvCxnSpPr>
            <a:cxnSpLocks/>
          </p:cNvCxnSpPr>
          <p:nvPr/>
        </p:nvCxnSpPr>
        <p:spPr>
          <a:xfrm flipV="1">
            <a:off x="6088380" y="3437447"/>
            <a:ext cx="0" cy="1828800"/>
          </a:xfrm>
          <a:prstGeom prst="line">
            <a:avLst/>
          </a:prstGeom>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FBD44D9B-55F2-5C16-0B86-19EC66431169}"/>
              </a:ext>
            </a:extLst>
          </p:cNvPr>
          <p:cNvCxnSpPr>
            <a:cxnSpLocks/>
          </p:cNvCxnSpPr>
          <p:nvPr/>
        </p:nvCxnSpPr>
        <p:spPr>
          <a:xfrm>
            <a:off x="609600" y="3421742"/>
            <a:ext cx="10972800" cy="0"/>
          </a:xfrm>
          <a:prstGeom prst="line">
            <a:avLst/>
          </a:prstGeom>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ED10254-D412-D889-4D5F-987AE8C484A7}"/>
              </a:ext>
            </a:extLst>
          </p:cNvPr>
          <p:cNvCxnSpPr>
            <a:cxnSpLocks/>
          </p:cNvCxnSpPr>
          <p:nvPr/>
        </p:nvCxnSpPr>
        <p:spPr>
          <a:xfrm flipV="1">
            <a:off x="8839200" y="3425278"/>
            <a:ext cx="0" cy="1828800"/>
          </a:xfrm>
          <a:prstGeom prst="line">
            <a:avLst/>
          </a:prstGeom>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476CD033-331A-0A43-49E4-25F08201026E}"/>
              </a:ext>
            </a:extLst>
          </p:cNvPr>
          <p:cNvSpPr txBox="1"/>
          <p:nvPr/>
        </p:nvSpPr>
        <p:spPr>
          <a:xfrm>
            <a:off x="861709" y="3823442"/>
            <a:ext cx="2078964" cy="692497"/>
          </a:xfrm>
          <a:prstGeom prst="rect">
            <a:avLst/>
          </a:prstGeom>
          <a:noFill/>
        </p:spPr>
        <p:txBody>
          <a:bodyPr wrap="square">
            <a:spAutoFit/>
          </a:bodyPr>
          <a:lstStyle/>
          <a:p>
            <a:pPr algn="ctr"/>
            <a:r>
              <a:rPr lang="en-US" altLang="en-US" sz="195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Is it a critical need language?</a:t>
            </a:r>
          </a:p>
        </p:txBody>
      </p:sp>
      <p:sp>
        <p:nvSpPr>
          <p:cNvPr id="42" name="TextBox 41">
            <a:extLst>
              <a:ext uri="{FF2B5EF4-FFF2-40B4-BE49-F238E27FC236}">
                <a16:creationId xmlns:a16="http://schemas.microsoft.com/office/drawing/2014/main" id="{DC0C4A03-7BD9-4EF5-EE7F-7CF3F40F0A8C}"/>
              </a:ext>
            </a:extLst>
          </p:cNvPr>
          <p:cNvSpPr txBox="1"/>
          <p:nvPr/>
        </p:nvSpPr>
        <p:spPr>
          <a:xfrm>
            <a:off x="3339438" y="3734751"/>
            <a:ext cx="2751325" cy="992579"/>
          </a:xfrm>
          <a:prstGeom prst="rect">
            <a:avLst/>
          </a:prstGeom>
          <a:noFill/>
        </p:spPr>
        <p:txBody>
          <a:bodyPr wrap="square">
            <a:spAutoFit/>
          </a:bodyPr>
          <a:lstStyle/>
          <a:p>
            <a:pPr algn="ctr"/>
            <a:r>
              <a:rPr lang="en-US" altLang="en-US" sz="195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Is it predominantly spoken in the country you’re going to?</a:t>
            </a:r>
          </a:p>
        </p:txBody>
      </p:sp>
      <p:sp>
        <p:nvSpPr>
          <p:cNvPr id="43" name="Non-certifying">
            <a:extLst>
              <a:ext uri="{FF2B5EF4-FFF2-40B4-BE49-F238E27FC236}">
                <a16:creationId xmlns:a16="http://schemas.microsoft.com/office/drawing/2014/main" id="{D9DC93BB-84EA-E69E-6309-4E4F9CF9C70F}"/>
              </a:ext>
            </a:extLst>
          </p:cNvPr>
          <p:cNvSpPr txBox="1">
            <a:spLocks noChangeArrowheads="1"/>
          </p:cNvSpPr>
          <p:nvPr/>
        </p:nvSpPr>
        <p:spPr bwMode="auto">
          <a:xfrm>
            <a:off x="6423366" y="3720065"/>
            <a:ext cx="2073229" cy="1002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195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How does it relate to your academic or career goals?</a:t>
            </a:r>
          </a:p>
        </p:txBody>
      </p:sp>
      <p:sp>
        <p:nvSpPr>
          <p:cNvPr id="45" name="TextBox 44">
            <a:extLst>
              <a:ext uri="{FF2B5EF4-FFF2-40B4-BE49-F238E27FC236}">
                <a16:creationId xmlns:a16="http://schemas.microsoft.com/office/drawing/2014/main" id="{749E9863-2D8F-02EC-374E-29CB92FAD16E}"/>
              </a:ext>
            </a:extLst>
          </p:cNvPr>
          <p:cNvSpPr txBox="1"/>
          <p:nvPr/>
        </p:nvSpPr>
        <p:spPr>
          <a:xfrm>
            <a:off x="8760164" y="3661479"/>
            <a:ext cx="2786780" cy="1284967"/>
          </a:xfrm>
          <a:prstGeom prst="rect">
            <a:avLst/>
          </a:prstGeom>
          <a:noFill/>
        </p:spPr>
        <p:txBody>
          <a:bodyPr wrap="square">
            <a:spAutoFit/>
          </a:bodyPr>
          <a:lstStyle/>
          <a:p>
            <a:pPr algn="ctr"/>
            <a:r>
              <a:rPr lang="en-US" altLang="en-US" sz="195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Motivations for improving language proficiency</a:t>
            </a:r>
            <a:br>
              <a:rPr lang="en-US" altLang="en-US" sz="19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br>
            <a:endParaRPr lang="en-US" altLang="en-US" sz="19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3" name="TextBox 2">
            <a:extLst>
              <a:ext uri="{FF2B5EF4-FFF2-40B4-BE49-F238E27FC236}">
                <a16:creationId xmlns:a16="http://schemas.microsoft.com/office/drawing/2014/main" id="{523D69AD-D8A6-E930-AAFF-58BDF8BD4CD8}"/>
              </a:ext>
            </a:extLst>
          </p:cNvPr>
          <p:cNvSpPr txBox="1"/>
          <p:nvPr/>
        </p:nvSpPr>
        <p:spPr>
          <a:xfrm>
            <a:off x="8615450" y="4703214"/>
            <a:ext cx="3524362" cy="353943"/>
          </a:xfrm>
          <a:prstGeom prst="rect">
            <a:avLst/>
          </a:prstGeom>
          <a:noFill/>
        </p:spPr>
        <p:txBody>
          <a:bodyPr wrap="square">
            <a:spAutoFit/>
          </a:bodyPr>
          <a:lstStyle/>
          <a:p>
            <a:pPr algn="ctr"/>
            <a:r>
              <a:rPr lang="en-US" altLang="en-US" sz="165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(academic, professional, personal)</a:t>
            </a:r>
            <a:endParaRPr lang="en-US" sz="1650"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D316AE0E-8FCA-D10C-6E27-5521186E96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713" y="6172200"/>
            <a:ext cx="1371600" cy="685800"/>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C5C2709D-0D25-D2A1-16B1-B02207363F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47913" y="6172200"/>
            <a:ext cx="609600" cy="68580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584C30D0-84BD-9FCC-1CB9-76B900AB153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05113" y="6019800"/>
            <a:ext cx="1066800" cy="838200"/>
          </a:xfrm>
          <a:prstGeom prst="rect">
            <a:avLst/>
          </a:prstGeom>
        </p:spPr>
      </p:pic>
    </p:spTree>
    <p:extLst>
      <p:ext uri="{BB962C8B-B14F-4D97-AF65-F5344CB8AC3E}">
        <p14:creationId xmlns:p14="http://schemas.microsoft.com/office/powerpoint/2010/main" val="2850556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10"/>
          <p:cNvSpPr txBox="1"/>
          <p:nvPr/>
        </p:nvSpPr>
        <p:spPr>
          <a:xfrm>
            <a:off x="891972" y="503648"/>
            <a:ext cx="6041421" cy="682559"/>
          </a:xfrm>
          <a:prstGeom prst="rect">
            <a:avLst/>
          </a:prstGeom>
        </p:spPr>
        <p:txBody>
          <a:bodyPr lIns="0" tIns="0" rIns="0" bIns="0" rtlCol="0" anchor="t">
            <a:spAutoFit/>
          </a:bodyPr>
          <a:lstStyle/>
          <a:p>
            <a:pPr defTabSz="609630">
              <a:lnSpc>
                <a:spcPts val="5867"/>
              </a:lnSpc>
              <a:defRPr/>
            </a:pPr>
            <a:r>
              <a:rPr lang="en-US" sz="3200" b="1" dirty="0">
                <a:solidFill>
                  <a:srgbClr val="002F6C"/>
                </a:solidFill>
                <a:latin typeface="Calibri"/>
              </a:rPr>
              <a:t>Essay #5</a:t>
            </a:r>
          </a:p>
        </p:txBody>
      </p:sp>
      <p:sp>
        <p:nvSpPr>
          <p:cNvPr id="6" name="TextBox 5">
            <a:extLst>
              <a:ext uri="{FF2B5EF4-FFF2-40B4-BE49-F238E27FC236}">
                <a16:creationId xmlns:a16="http://schemas.microsoft.com/office/drawing/2014/main" id="{924A2797-5D60-44CB-F664-BD857F5E2A71}"/>
              </a:ext>
            </a:extLst>
          </p:cNvPr>
          <p:cNvSpPr txBox="1"/>
          <p:nvPr/>
        </p:nvSpPr>
        <p:spPr>
          <a:xfrm>
            <a:off x="799737" y="1247680"/>
            <a:ext cx="6097280" cy="646331"/>
          </a:xfrm>
          <a:prstGeom prst="rect">
            <a:avLst/>
          </a:prstGeom>
          <a:noFill/>
        </p:spPr>
        <p:txBody>
          <a:bodyPr wrap="square">
            <a:spAutoFit/>
          </a:bodyPr>
          <a:lstStyle/>
          <a:p>
            <a:pPr defTabSz="609630">
              <a:defRPr/>
            </a:pPr>
            <a:r>
              <a:rPr lang="en-US" b="1" i="1" dirty="0">
                <a:solidFill>
                  <a:srgbClr val="4F81BD"/>
                </a:solidFill>
                <a:latin typeface="Calibri"/>
              </a:rPr>
              <a:t>Optional</a:t>
            </a:r>
            <a:br>
              <a:rPr lang="en-US" sz="1800" b="1" i="1" dirty="0">
                <a:solidFill>
                  <a:srgbClr val="4F81BD"/>
                </a:solidFill>
                <a:latin typeface="Calibri"/>
              </a:rPr>
            </a:br>
            <a:r>
              <a:rPr lang="en-US" sz="1800" b="1" i="1" dirty="0">
                <a:solidFill>
                  <a:srgbClr val="4F81BD"/>
                </a:solidFill>
                <a:latin typeface="Calibri"/>
              </a:rPr>
              <a:t>Max. 1000 Characters</a:t>
            </a:r>
          </a:p>
        </p:txBody>
      </p:sp>
      <p:sp>
        <p:nvSpPr>
          <p:cNvPr id="9" name="TextBox 8">
            <a:extLst>
              <a:ext uri="{FF2B5EF4-FFF2-40B4-BE49-F238E27FC236}">
                <a16:creationId xmlns:a16="http://schemas.microsoft.com/office/drawing/2014/main" id="{A9A243FD-A81B-35E4-B2DF-AD82CABAC13C}"/>
              </a:ext>
            </a:extLst>
          </p:cNvPr>
          <p:cNvSpPr txBox="1"/>
          <p:nvPr/>
        </p:nvSpPr>
        <p:spPr>
          <a:xfrm>
            <a:off x="799737" y="2252717"/>
            <a:ext cx="7790313" cy="430887"/>
          </a:xfrm>
          <a:prstGeom prst="rect">
            <a:avLst/>
          </a:prstGeom>
          <a:noFill/>
        </p:spPr>
        <p:txBody>
          <a:bodyPr wrap="square">
            <a:spAutoFit/>
          </a:bodyPr>
          <a:lstStyle/>
          <a:p>
            <a:r>
              <a:rPr lang="en-US" altLang="en-US" sz="22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STEM Supplemental Award Essay</a:t>
            </a:r>
          </a:p>
        </p:txBody>
      </p:sp>
      <p:cxnSp>
        <p:nvCxnSpPr>
          <p:cNvPr id="34" name="Straight Connector 33">
            <a:extLst>
              <a:ext uri="{FF2B5EF4-FFF2-40B4-BE49-F238E27FC236}">
                <a16:creationId xmlns:a16="http://schemas.microsoft.com/office/drawing/2014/main" id="{0BE96B1E-2D36-4488-1805-8108E6472234}"/>
              </a:ext>
            </a:extLst>
          </p:cNvPr>
          <p:cNvCxnSpPr>
            <a:cxnSpLocks/>
          </p:cNvCxnSpPr>
          <p:nvPr/>
        </p:nvCxnSpPr>
        <p:spPr>
          <a:xfrm flipV="1">
            <a:off x="3276600" y="3441169"/>
            <a:ext cx="0" cy="1825078"/>
          </a:xfrm>
          <a:prstGeom prst="line">
            <a:avLst/>
          </a:prstGeom>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DDCC8CB-2474-B9A3-CBF8-3D6170D5132D}"/>
              </a:ext>
            </a:extLst>
          </p:cNvPr>
          <p:cNvCxnSpPr>
            <a:cxnSpLocks/>
          </p:cNvCxnSpPr>
          <p:nvPr/>
        </p:nvCxnSpPr>
        <p:spPr>
          <a:xfrm>
            <a:off x="609600" y="5254078"/>
            <a:ext cx="10972800" cy="0"/>
          </a:xfrm>
          <a:prstGeom prst="line">
            <a:avLst/>
          </a:prstGeom>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CCF26A53-E79E-0536-0F54-EEAC91791A08}"/>
              </a:ext>
            </a:extLst>
          </p:cNvPr>
          <p:cNvCxnSpPr>
            <a:cxnSpLocks/>
          </p:cNvCxnSpPr>
          <p:nvPr/>
        </p:nvCxnSpPr>
        <p:spPr>
          <a:xfrm flipV="1">
            <a:off x="6088380" y="3437447"/>
            <a:ext cx="0" cy="1828800"/>
          </a:xfrm>
          <a:prstGeom prst="line">
            <a:avLst/>
          </a:prstGeom>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FBD44D9B-55F2-5C16-0B86-19EC66431169}"/>
              </a:ext>
            </a:extLst>
          </p:cNvPr>
          <p:cNvCxnSpPr>
            <a:cxnSpLocks/>
          </p:cNvCxnSpPr>
          <p:nvPr/>
        </p:nvCxnSpPr>
        <p:spPr>
          <a:xfrm>
            <a:off x="609600" y="3421742"/>
            <a:ext cx="10972800" cy="0"/>
          </a:xfrm>
          <a:prstGeom prst="line">
            <a:avLst/>
          </a:prstGeom>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ED10254-D412-D889-4D5F-987AE8C484A7}"/>
              </a:ext>
            </a:extLst>
          </p:cNvPr>
          <p:cNvCxnSpPr>
            <a:cxnSpLocks/>
          </p:cNvCxnSpPr>
          <p:nvPr/>
        </p:nvCxnSpPr>
        <p:spPr>
          <a:xfrm flipV="1">
            <a:off x="8839200" y="3425278"/>
            <a:ext cx="0" cy="1828800"/>
          </a:xfrm>
          <a:prstGeom prst="line">
            <a:avLst/>
          </a:prstGeom>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476CD033-331A-0A43-49E4-25F08201026E}"/>
              </a:ext>
            </a:extLst>
          </p:cNvPr>
          <p:cNvSpPr txBox="1"/>
          <p:nvPr/>
        </p:nvSpPr>
        <p:spPr>
          <a:xfrm>
            <a:off x="861709" y="3823442"/>
            <a:ext cx="2078964" cy="992579"/>
          </a:xfrm>
          <a:prstGeom prst="rect">
            <a:avLst/>
          </a:prstGeom>
          <a:noFill/>
        </p:spPr>
        <p:txBody>
          <a:bodyPr wrap="square">
            <a:spAutoFit/>
          </a:bodyPr>
          <a:lstStyle/>
          <a:p>
            <a:pPr algn="ctr"/>
            <a:r>
              <a:rPr lang="en-US" altLang="en-US" sz="195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Are you conducting STEM research?</a:t>
            </a:r>
          </a:p>
        </p:txBody>
      </p:sp>
      <p:sp>
        <p:nvSpPr>
          <p:cNvPr id="42" name="TextBox 41">
            <a:extLst>
              <a:ext uri="{FF2B5EF4-FFF2-40B4-BE49-F238E27FC236}">
                <a16:creationId xmlns:a16="http://schemas.microsoft.com/office/drawing/2014/main" id="{DC0C4A03-7BD9-4EF5-EE7F-7CF3F40F0A8C}"/>
              </a:ext>
            </a:extLst>
          </p:cNvPr>
          <p:cNvSpPr txBox="1"/>
          <p:nvPr/>
        </p:nvSpPr>
        <p:spPr>
          <a:xfrm>
            <a:off x="3339438" y="3734751"/>
            <a:ext cx="2751325" cy="992579"/>
          </a:xfrm>
          <a:prstGeom prst="rect">
            <a:avLst/>
          </a:prstGeom>
          <a:noFill/>
        </p:spPr>
        <p:txBody>
          <a:bodyPr wrap="square">
            <a:spAutoFit/>
          </a:bodyPr>
          <a:lstStyle/>
          <a:p>
            <a:pPr algn="ctr"/>
            <a:r>
              <a:rPr lang="en-US" altLang="en-US" sz="195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Is the STEM research a formalized part of your abroad program?</a:t>
            </a:r>
          </a:p>
        </p:txBody>
      </p:sp>
      <p:sp>
        <p:nvSpPr>
          <p:cNvPr id="43" name="Non-certifying">
            <a:extLst>
              <a:ext uri="{FF2B5EF4-FFF2-40B4-BE49-F238E27FC236}">
                <a16:creationId xmlns:a16="http://schemas.microsoft.com/office/drawing/2014/main" id="{D9DC93BB-84EA-E69E-6309-4E4F9CF9C70F}"/>
              </a:ext>
            </a:extLst>
          </p:cNvPr>
          <p:cNvSpPr txBox="1">
            <a:spLocks noChangeArrowheads="1"/>
          </p:cNvSpPr>
          <p:nvPr/>
        </p:nvSpPr>
        <p:spPr bwMode="auto">
          <a:xfrm>
            <a:off x="6423366" y="3720065"/>
            <a:ext cx="2073229" cy="1002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195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How does it relate to your academic or career goals?</a:t>
            </a:r>
          </a:p>
        </p:txBody>
      </p:sp>
      <p:sp>
        <p:nvSpPr>
          <p:cNvPr id="45" name="TextBox 44">
            <a:extLst>
              <a:ext uri="{FF2B5EF4-FFF2-40B4-BE49-F238E27FC236}">
                <a16:creationId xmlns:a16="http://schemas.microsoft.com/office/drawing/2014/main" id="{749E9863-2D8F-02EC-374E-29CB92FAD16E}"/>
              </a:ext>
            </a:extLst>
          </p:cNvPr>
          <p:cNvSpPr txBox="1"/>
          <p:nvPr/>
        </p:nvSpPr>
        <p:spPr>
          <a:xfrm>
            <a:off x="8770220" y="3774983"/>
            <a:ext cx="2786780" cy="984885"/>
          </a:xfrm>
          <a:prstGeom prst="rect">
            <a:avLst/>
          </a:prstGeom>
          <a:noFill/>
        </p:spPr>
        <p:txBody>
          <a:bodyPr wrap="square">
            <a:spAutoFit/>
          </a:bodyPr>
          <a:lstStyle/>
          <a:p>
            <a:pPr algn="ctr"/>
            <a:r>
              <a:rPr lang="en-US" altLang="en-US" sz="195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Motivations for STEM research/field</a:t>
            </a:r>
            <a:br>
              <a:rPr lang="en-US" altLang="en-US" sz="19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br>
            <a:endParaRPr lang="en-US" altLang="en-US" sz="190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3" name="TextBox 2">
            <a:extLst>
              <a:ext uri="{FF2B5EF4-FFF2-40B4-BE49-F238E27FC236}">
                <a16:creationId xmlns:a16="http://schemas.microsoft.com/office/drawing/2014/main" id="{523D69AD-D8A6-E930-AAFF-58BDF8BD4CD8}"/>
              </a:ext>
            </a:extLst>
          </p:cNvPr>
          <p:cNvSpPr txBox="1"/>
          <p:nvPr/>
        </p:nvSpPr>
        <p:spPr>
          <a:xfrm>
            <a:off x="8615450" y="4703214"/>
            <a:ext cx="3524362" cy="353943"/>
          </a:xfrm>
          <a:prstGeom prst="rect">
            <a:avLst/>
          </a:prstGeom>
          <a:noFill/>
        </p:spPr>
        <p:txBody>
          <a:bodyPr wrap="square">
            <a:spAutoFit/>
          </a:bodyPr>
          <a:lstStyle/>
          <a:p>
            <a:pPr algn="ctr"/>
            <a:r>
              <a:rPr lang="en-US" altLang="en-US" sz="1650"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(academic, professional, personal)</a:t>
            </a:r>
            <a:endParaRPr lang="en-US" sz="1650"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D316AE0E-8FCA-D10C-6E27-5521186E96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713" y="6172200"/>
            <a:ext cx="1371600" cy="685800"/>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C5C2709D-0D25-D2A1-16B1-B02207363F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47913" y="6172200"/>
            <a:ext cx="609600" cy="68580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584C30D0-84BD-9FCC-1CB9-76B900AB153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05113" y="6019800"/>
            <a:ext cx="1066800" cy="838200"/>
          </a:xfrm>
          <a:prstGeom prst="rect">
            <a:avLst/>
          </a:prstGeom>
        </p:spPr>
      </p:pic>
    </p:spTree>
    <p:extLst>
      <p:ext uri="{BB962C8B-B14F-4D97-AF65-F5344CB8AC3E}">
        <p14:creationId xmlns:p14="http://schemas.microsoft.com/office/powerpoint/2010/main" val="869749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AF3E91-DBE1-5585-0672-FD408314C8A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4343400" cy="6858000"/>
          </a:xfrm>
          <a:prstGeom prst="rect">
            <a:avLst/>
          </a:prstGeom>
          <a:solidFill>
            <a:srgbClr val="FFFFFF">
              <a:shade val="85000"/>
            </a:srgbClr>
          </a:solidFill>
          <a:ln w="88900" cap="sq">
            <a:noFill/>
            <a:miter lim="800000"/>
          </a:ln>
          <a:effectLst/>
        </p:spPr>
      </p:pic>
      <p:sp>
        <p:nvSpPr>
          <p:cNvPr id="5" name="TextBox 10">
            <a:extLst>
              <a:ext uri="{FF2B5EF4-FFF2-40B4-BE49-F238E27FC236}">
                <a16:creationId xmlns:a16="http://schemas.microsoft.com/office/drawing/2014/main" id="{C07DC410-9FD9-3752-9BA0-526922939D3A}"/>
              </a:ext>
            </a:extLst>
          </p:cNvPr>
          <p:cNvSpPr txBox="1"/>
          <p:nvPr/>
        </p:nvSpPr>
        <p:spPr>
          <a:xfrm>
            <a:off x="6553200" y="533400"/>
            <a:ext cx="3686849" cy="702885"/>
          </a:xfrm>
          <a:prstGeom prst="rect">
            <a:avLst/>
          </a:prstGeom>
        </p:spPr>
        <p:txBody>
          <a:bodyPr wrap="square" lIns="0" tIns="0" rIns="0" bIns="0" rtlCol="0" anchor="t">
            <a:spAutoFit/>
          </a:bodyPr>
          <a:lstStyle/>
          <a:p>
            <a:pPr defTabSz="609630">
              <a:lnSpc>
                <a:spcPts val="5867"/>
              </a:lnSpc>
              <a:defRPr/>
            </a:pPr>
            <a:r>
              <a:rPr lang="en-US" sz="4000" b="1" dirty="0">
                <a:solidFill>
                  <a:srgbClr val="002F6C"/>
                </a:solidFill>
                <a:latin typeface="Calibri"/>
              </a:rPr>
              <a:t>Selection Criteria</a:t>
            </a:r>
          </a:p>
        </p:txBody>
      </p:sp>
      <p:sp>
        <p:nvSpPr>
          <p:cNvPr id="6" name="Rectangle 5">
            <a:extLst>
              <a:ext uri="{FF2B5EF4-FFF2-40B4-BE49-F238E27FC236}">
                <a16:creationId xmlns:a16="http://schemas.microsoft.com/office/drawing/2014/main" id="{0DCD962D-9386-96F0-8967-C0F975184FD9}"/>
              </a:ext>
            </a:extLst>
          </p:cNvPr>
          <p:cNvSpPr/>
          <p:nvPr/>
        </p:nvSpPr>
        <p:spPr>
          <a:xfrm>
            <a:off x="5791200" y="1981200"/>
            <a:ext cx="5029200" cy="787126"/>
          </a:xfrm>
          <a:prstGeom prst="rect">
            <a:avLst/>
          </a:prstGeom>
          <a:solidFill>
            <a:srgbClr val="002060"/>
          </a:solidFill>
          <a:ln w="12700" cap="flat">
            <a:noFill/>
            <a:miter lim="400000"/>
          </a:ln>
          <a:effectLst/>
          <a:sp3d/>
        </p:spPr>
        <p:txBody>
          <a:bodyPr spcFirstLastPara="1" wrap="square" lIns="50800" tIns="50800" rIns="50800" bIns="50800" spcCol="38100" anchor="ctr">
            <a:spAutoFit/>
          </a:bodyPr>
          <a:lstStyle/>
          <a:p>
            <a:pPr marL="0" marR="0" lvl="0" indent="0" algn="ctr" defTabSz="825500" eaLnBrk="0"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5786E46E-4309-09BA-C7F8-60E48868CAA0}"/>
              </a:ext>
            </a:extLst>
          </p:cNvPr>
          <p:cNvSpPr/>
          <p:nvPr/>
        </p:nvSpPr>
        <p:spPr>
          <a:xfrm>
            <a:off x="5791200" y="2901914"/>
            <a:ext cx="5029200" cy="787126"/>
          </a:xfrm>
          <a:prstGeom prst="rect">
            <a:avLst/>
          </a:prstGeom>
          <a:solidFill>
            <a:srgbClr val="0070C0"/>
          </a:solidFill>
          <a:ln w="12700" cap="flat">
            <a:noFill/>
            <a:miter lim="400000"/>
          </a:ln>
          <a:effectLst/>
          <a:sp3d/>
        </p:spPr>
        <p:txBody>
          <a:bodyPr spcFirstLastPara="1" wrap="square" lIns="50800" tIns="50800" rIns="50800" bIns="50800" spcCol="38100" anchor="ctr">
            <a:spAutoFit/>
          </a:bodyPr>
          <a:lstStyle/>
          <a:p>
            <a:pPr marL="0" marR="0" lvl="0" indent="0" algn="ctr" defTabSz="825500" eaLnBrk="0"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87F2150E-52B8-2A3C-DAC1-6BB1F4344DEF}"/>
              </a:ext>
            </a:extLst>
          </p:cNvPr>
          <p:cNvSpPr/>
          <p:nvPr/>
        </p:nvSpPr>
        <p:spPr>
          <a:xfrm>
            <a:off x="5791200" y="3815388"/>
            <a:ext cx="5029200" cy="787126"/>
          </a:xfrm>
          <a:prstGeom prst="rect">
            <a:avLst/>
          </a:prstGeom>
          <a:solidFill>
            <a:srgbClr val="00B0F0"/>
          </a:solidFill>
          <a:ln w="12700" cap="flat">
            <a:noFill/>
            <a:miter lim="400000"/>
          </a:ln>
          <a:effectLst/>
          <a:sp3d/>
        </p:spPr>
        <p:txBody>
          <a:bodyPr spcFirstLastPara="1" wrap="square" lIns="50800" tIns="50800" rIns="50800" bIns="50800" spcCol="38100" anchor="ctr">
            <a:spAutoFit/>
          </a:bodyPr>
          <a:lstStyle/>
          <a:p>
            <a:pPr marL="0" marR="0" lvl="0" indent="0" algn="ctr" defTabSz="825500" eaLnBrk="0"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0C12936D-EBFD-29CD-5355-8D118AD52F05}"/>
              </a:ext>
            </a:extLst>
          </p:cNvPr>
          <p:cNvSpPr/>
          <p:nvPr/>
        </p:nvSpPr>
        <p:spPr>
          <a:xfrm>
            <a:off x="5791200" y="4724400"/>
            <a:ext cx="5029200" cy="787126"/>
          </a:xfrm>
          <a:prstGeom prst="rect">
            <a:avLst/>
          </a:prstGeom>
          <a:solidFill>
            <a:srgbClr val="7030A0"/>
          </a:solidFill>
          <a:ln w="12700" cap="flat">
            <a:noFill/>
            <a:miter lim="400000"/>
          </a:ln>
          <a:effectLst/>
          <a:sp3d/>
        </p:spPr>
        <p:txBody>
          <a:bodyPr spcFirstLastPara="1" wrap="square" lIns="50800" tIns="50800" rIns="50800" bIns="50800" spcCol="38100" anchor="ctr">
            <a:spAutoFit/>
          </a:bodyPr>
          <a:lstStyle/>
          <a:p>
            <a:pPr marL="0" marR="0" lvl="0" indent="0" algn="ctr" defTabSz="825500" eaLnBrk="0"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3" name="TextBox 12">
            <a:extLst>
              <a:ext uri="{FF2B5EF4-FFF2-40B4-BE49-F238E27FC236}">
                <a16:creationId xmlns:a16="http://schemas.microsoft.com/office/drawing/2014/main" id="{204392D4-ED2E-1587-058A-66DE0A6768A3}"/>
              </a:ext>
            </a:extLst>
          </p:cNvPr>
          <p:cNvSpPr txBox="1"/>
          <p:nvPr/>
        </p:nvSpPr>
        <p:spPr>
          <a:xfrm>
            <a:off x="5865159" y="2033857"/>
            <a:ext cx="4899212" cy="923330"/>
          </a:xfrm>
          <a:prstGeom prst="rect">
            <a:avLst/>
          </a:prstGeom>
          <a:noFill/>
        </p:spPr>
        <p:txBody>
          <a:bodyPr wrap="square" rtlCol="0">
            <a:spAutoFit/>
          </a:bodyPr>
          <a:lstStyle/>
          <a:p>
            <a:pPr algn="ctr"/>
            <a:r>
              <a:rPr lang="en-US" altLang="en-US" sz="18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Impact of Program &amp; Destination on Student’s Academic &amp; Career Directory</a:t>
            </a:r>
          </a:p>
          <a:p>
            <a:pPr algn="ctr"/>
            <a:endParaRPr lang="en-US" dirty="0"/>
          </a:p>
        </p:txBody>
      </p:sp>
      <p:sp>
        <p:nvSpPr>
          <p:cNvPr id="14" name="TextBox 13">
            <a:extLst>
              <a:ext uri="{FF2B5EF4-FFF2-40B4-BE49-F238E27FC236}">
                <a16:creationId xmlns:a16="http://schemas.microsoft.com/office/drawing/2014/main" id="{247034AA-BBD9-241A-18C1-D4AE8423D18B}"/>
              </a:ext>
            </a:extLst>
          </p:cNvPr>
          <p:cNvSpPr txBox="1"/>
          <p:nvPr/>
        </p:nvSpPr>
        <p:spPr>
          <a:xfrm>
            <a:off x="6525025" y="3009845"/>
            <a:ext cx="3810000" cy="646331"/>
          </a:xfrm>
          <a:prstGeom prst="rect">
            <a:avLst/>
          </a:prstGeom>
          <a:noFill/>
        </p:spPr>
        <p:txBody>
          <a:bodyPr wrap="square" rtlCol="0">
            <a:spAutoFit/>
          </a:bodyPr>
          <a:lstStyle/>
          <a:p>
            <a:pPr algn="ctr"/>
            <a:endParaRPr lang="en-US" altLang="en-US" sz="18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endParaRPr>
          </a:p>
          <a:p>
            <a:endParaRPr lang="en-US" dirty="0"/>
          </a:p>
        </p:txBody>
      </p:sp>
      <p:sp>
        <p:nvSpPr>
          <p:cNvPr id="15" name="TextBox 14">
            <a:extLst>
              <a:ext uri="{FF2B5EF4-FFF2-40B4-BE49-F238E27FC236}">
                <a16:creationId xmlns:a16="http://schemas.microsoft.com/office/drawing/2014/main" id="{A9F5B5B0-1762-A017-118B-A47FFCD1204E}"/>
              </a:ext>
            </a:extLst>
          </p:cNvPr>
          <p:cNvSpPr txBox="1"/>
          <p:nvPr/>
        </p:nvSpPr>
        <p:spPr>
          <a:xfrm>
            <a:off x="5887570" y="3988817"/>
            <a:ext cx="4899212" cy="646331"/>
          </a:xfrm>
          <a:prstGeom prst="rect">
            <a:avLst/>
          </a:prstGeom>
          <a:noFill/>
        </p:spPr>
        <p:txBody>
          <a:bodyPr wrap="square" rtlCol="0">
            <a:spAutoFit/>
          </a:bodyPr>
          <a:lstStyle/>
          <a:p>
            <a:pPr algn="ctr"/>
            <a:r>
              <a:rPr lang="en-US" altLang="en-US" sz="18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Academic Preparedness</a:t>
            </a:r>
          </a:p>
          <a:p>
            <a:endParaRPr lang="en-US" dirty="0"/>
          </a:p>
        </p:txBody>
      </p:sp>
      <p:sp>
        <p:nvSpPr>
          <p:cNvPr id="17" name="THIS IS SMALL CALL-OUT TEXT FOR USE IF SOMETHING NEEDS EMPHASIS.">
            <a:extLst>
              <a:ext uri="{FF2B5EF4-FFF2-40B4-BE49-F238E27FC236}">
                <a16:creationId xmlns:a16="http://schemas.microsoft.com/office/drawing/2014/main" id="{2934E280-BFC1-B3FF-C6B3-9CD51740F3A3}"/>
              </a:ext>
            </a:extLst>
          </p:cNvPr>
          <p:cNvSpPr txBox="1">
            <a:spLocks noChangeArrowheads="1"/>
          </p:cNvSpPr>
          <p:nvPr/>
        </p:nvSpPr>
        <p:spPr bwMode="auto">
          <a:xfrm>
            <a:off x="5874123" y="4785620"/>
            <a:ext cx="4899212" cy="66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18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Commitment to Proficiency in a </a:t>
            </a:r>
          </a:p>
          <a:p>
            <a:pPr algn="ctr"/>
            <a:r>
              <a:rPr lang="en-US" altLang="en-US" sz="18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Critical Need Language or STEM Research</a:t>
            </a:r>
          </a:p>
        </p:txBody>
      </p:sp>
      <p:sp>
        <p:nvSpPr>
          <p:cNvPr id="18" name="TextBox 17">
            <a:extLst>
              <a:ext uri="{FF2B5EF4-FFF2-40B4-BE49-F238E27FC236}">
                <a16:creationId xmlns:a16="http://schemas.microsoft.com/office/drawing/2014/main" id="{65BFD608-3216-6A73-39A8-E2747174BDE1}"/>
              </a:ext>
            </a:extLst>
          </p:cNvPr>
          <p:cNvSpPr txBox="1"/>
          <p:nvPr/>
        </p:nvSpPr>
        <p:spPr>
          <a:xfrm>
            <a:off x="5826899" y="2957187"/>
            <a:ext cx="4964206" cy="923330"/>
          </a:xfrm>
          <a:prstGeom prst="rect">
            <a:avLst/>
          </a:prstGeom>
          <a:noFill/>
        </p:spPr>
        <p:txBody>
          <a:bodyPr wrap="square" rtlCol="0">
            <a:spAutoFit/>
          </a:bodyPr>
          <a:lstStyle/>
          <a:p>
            <a:pPr algn="ctr"/>
            <a:r>
              <a:rPr lang="en-US" altLang="en-US" sz="18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Community Impact Abroad &amp;  Upon  Student’s Return Home</a:t>
            </a:r>
          </a:p>
          <a:p>
            <a:pPr algn="ctr"/>
            <a:endParaRPr lang="en-US"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CE7551BC-6457-55EB-A7B1-7EE817A4BF7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609" y="6096000"/>
            <a:ext cx="2743200" cy="762000"/>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A12E0B07-1C44-F43E-5504-5245DCDF5F2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6172200"/>
            <a:ext cx="1371600" cy="685800"/>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D2FAFFF5-11F2-B8A2-415F-EEE7606EEF6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219200" y="6172200"/>
            <a:ext cx="609600" cy="685800"/>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62E0907A-23E7-1306-41F8-282C7074234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676400" y="6019800"/>
            <a:ext cx="1066800" cy="838200"/>
          </a:xfrm>
          <a:prstGeom prst="rect">
            <a:avLst/>
          </a:prstGeom>
        </p:spPr>
      </p:pic>
    </p:spTree>
    <p:extLst>
      <p:ext uri="{BB962C8B-B14F-4D97-AF65-F5344CB8AC3E}">
        <p14:creationId xmlns:p14="http://schemas.microsoft.com/office/powerpoint/2010/main" val="3104192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155E0C74-4902-1535-0D6F-EC67D4AE6BCE}"/>
              </a:ext>
            </a:extLst>
          </p:cNvPr>
          <p:cNvSpPr txBox="1"/>
          <p:nvPr/>
        </p:nvSpPr>
        <p:spPr>
          <a:xfrm>
            <a:off x="1066800" y="2468737"/>
            <a:ext cx="10585634" cy="1920526"/>
          </a:xfrm>
          <a:prstGeom prst="rect">
            <a:avLst/>
          </a:prstGeom>
        </p:spPr>
        <p:txBody>
          <a:bodyPr wrap="square" lIns="0" tIns="0" rIns="0" bIns="0" rtlCol="0" anchor="t">
            <a:spAutoFit/>
          </a:bodyPr>
          <a:lstStyle/>
          <a:p>
            <a:pPr defTabSz="609630"/>
            <a:r>
              <a:rPr lang="en-US" sz="5400" b="1" dirty="0">
                <a:solidFill>
                  <a:srgbClr val="002F6C"/>
                </a:solidFill>
                <a:latin typeface="Calibri"/>
              </a:rPr>
              <a:t>Deadlines &amp; Timelines</a:t>
            </a:r>
          </a:p>
          <a:p>
            <a:pPr defTabSz="609630">
              <a:lnSpc>
                <a:spcPts val="9605"/>
              </a:lnSpc>
            </a:pPr>
            <a:endParaRPr lang="en-US" sz="5400" dirty="0">
              <a:solidFill>
                <a:srgbClr val="002F6C"/>
              </a:solidFill>
              <a:latin typeface="Verlag 1"/>
            </a:endParaRPr>
          </a:p>
        </p:txBody>
      </p:sp>
      <p:sp>
        <p:nvSpPr>
          <p:cNvPr id="4" name="TextBox 3">
            <a:extLst>
              <a:ext uri="{FF2B5EF4-FFF2-40B4-BE49-F238E27FC236}">
                <a16:creationId xmlns:a16="http://schemas.microsoft.com/office/drawing/2014/main" id="{97A4B6DB-992F-09A3-BA8C-FD11DCEC21D9}"/>
              </a:ext>
            </a:extLst>
          </p:cNvPr>
          <p:cNvSpPr txBox="1"/>
          <p:nvPr/>
        </p:nvSpPr>
        <p:spPr>
          <a:xfrm>
            <a:off x="6248400" y="5715000"/>
            <a:ext cx="5029200" cy="307777"/>
          </a:xfrm>
          <a:prstGeom prst="rect">
            <a:avLst/>
          </a:prstGeom>
          <a:noFill/>
        </p:spPr>
        <p:txBody>
          <a:bodyPr wrap="square" rtlCol="0">
            <a:spAutoFit/>
          </a:bodyPr>
          <a:lstStyle/>
          <a:p>
            <a:r>
              <a:rPr lang="en-US" sz="700" dirty="0">
                <a:solidFill>
                  <a:srgbClr val="002060"/>
                </a:solidFill>
              </a:rPr>
              <a:t>The Benjamin A. Gilman International Scholarship Program is a program of the U.S. Department of State with funding provided by the U.S. Government and supported in its implementation by the Institute of International Education (IIE).</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6DB9D3BB-B337-F139-2415-B8E69EA786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5800" y="5562600"/>
            <a:ext cx="1371600" cy="685800"/>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131BF689-3C23-542F-3374-1BB1782267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05000" y="5562600"/>
            <a:ext cx="609600" cy="685800"/>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1B4AFF8F-1346-DB03-A118-B41BD289F85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62200" y="5410200"/>
            <a:ext cx="1066800" cy="838200"/>
          </a:xfrm>
          <a:prstGeom prst="rect">
            <a:avLst/>
          </a:prstGeom>
        </p:spPr>
      </p:pic>
    </p:spTree>
    <p:extLst>
      <p:ext uri="{BB962C8B-B14F-4D97-AF65-F5344CB8AC3E}">
        <p14:creationId xmlns:p14="http://schemas.microsoft.com/office/powerpoint/2010/main" val="2588303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F8588A66-327F-462F-1D70-5E5874848C2D}"/>
              </a:ext>
            </a:extLst>
          </p:cNvPr>
          <p:cNvSpPr/>
          <p:nvPr/>
        </p:nvSpPr>
        <p:spPr>
          <a:xfrm>
            <a:off x="1199028" y="1931895"/>
            <a:ext cx="10535771" cy="1098176"/>
          </a:xfrm>
          <a:prstGeom prst="rightArrow">
            <a:avLst/>
          </a:prstGeom>
          <a:solidFill>
            <a:schemeClr val="bg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a:p>
        </p:txBody>
      </p:sp>
      <p:sp>
        <p:nvSpPr>
          <p:cNvPr id="8" name="Arrow: Right 7">
            <a:extLst>
              <a:ext uri="{FF2B5EF4-FFF2-40B4-BE49-F238E27FC236}">
                <a16:creationId xmlns:a16="http://schemas.microsoft.com/office/drawing/2014/main" id="{C50C15DA-47DF-4369-8FB3-38A36C49EEE1}"/>
              </a:ext>
            </a:extLst>
          </p:cNvPr>
          <p:cNvSpPr/>
          <p:nvPr/>
        </p:nvSpPr>
        <p:spPr>
          <a:xfrm>
            <a:off x="1199029" y="4343400"/>
            <a:ext cx="10535770" cy="1098176"/>
          </a:xfrm>
          <a:prstGeom prst="rightArrow">
            <a:avLst/>
          </a:prstGeom>
          <a:solidFill>
            <a:schemeClr val="bg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398FC605-BAD2-B701-1234-975FEF70D43A}"/>
              </a:ext>
            </a:extLst>
          </p:cNvPr>
          <p:cNvSpPr/>
          <p:nvPr/>
        </p:nvSpPr>
        <p:spPr>
          <a:xfrm>
            <a:off x="1103778" y="1861810"/>
            <a:ext cx="1825596" cy="1238346"/>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D6F2DA3A-9721-45AD-16F3-BAE85ED14D43}"/>
              </a:ext>
            </a:extLst>
          </p:cNvPr>
          <p:cNvSpPr/>
          <p:nvPr/>
        </p:nvSpPr>
        <p:spPr>
          <a:xfrm>
            <a:off x="3682252" y="1861810"/>
            <a:ext cx="1825596" cy="1238346"/>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24" name="Rectangle 23">
            <a:extLst>
              <a:ext uri="{FF2B5EF4-FFF2-40B4-BE49-F238E27FC236}">
                <a16:creationId xmlns:a16="http://schemas.microsoft.com/office/drawing/2014/main" id="{CBB827B6-6809-2390-C4EB-0A4EE8E84FF6}"/>
              </a:ext>
            </a:extLst>
          </p:cNvPr>
          <p:cNvSpPr/>
          <p:nvPr/>
        </p:nvSpPr>
        <p:spPr>
          <a:xfrm>
            <a:off x="8839200" y="1861810"/>
            <a:ext cx="1825596" cy="1238346"/>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25" name="Rectangle 24">
            <a:extLst>
              <a:ext uri="{FF2B5EF4-FFF2-40B4-BE49-F238E27FC236}">
                <a16:creationId xmlns:a16="http://schemas.microsoft.com/office/drawing/2014/main" id="{314DBBB9-8768-0120-F341-C002B72BC6E5}"/>
              </a:ext>
            </a:extLst>
          </p:cNvPr>
          <p:cNvSpPr/>
          <p:nvPr/>
        </p:nvSpPr>
        <p:spPr>
          <a:xfrm>
            <a:off x="1103778" y="4233672"/>
            <a:ext cx="1825596" cy="123834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26" name="Rectangle 25">
            <a:extLst>
              <a:ext uri="{FF2B5EF4-FFF2-40B4-BE49-F238E27FC236}">
                <a16:creationId xmlns:a16="http://schemas.microsoft.com/office/drawing/2014/main" id="{BCC06EA6-CC33-BA65-44A3-0D68DD4485B7}"/>
              </a:ext>
            </a:extLst>
          </p:cNvPr>
          <p:cNvSpPr/>
          <p:nvPr/>
        </p:nvSpPr>
        <p:spPr>
          <a:xfrm>
            <a:off x="3682252" y="4233672"/>
            <a:ext cx="1825596" cy="123834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31" name="THIS IS SMALL CALL-OUT TEXT FOR USE IF SOMETHING NEEDS EMPHASIS.">
            <a:extLst>
              <a:ext uri="{FF2B5EF4-FFF2-40B4-BE49-F238E27FC236}">
                <a16:creationId xmlns:a16="http://schemas.microsoft.com/office/drawing/2014/main" id="{E86306E7-3FFD-1737-69E7-3185599CC963}"/>
              </a:ext>
            </a:extLst>
          </p:cNvPr>
          <p:cNvSpPr txBox="1">
            <a:spLocks noChangeArrowheads="1"/>
          </p:cNvSpPr>
          <p:nvPr/>
        </p:nvSpPr>
        <p:spPr bwMode="auto">
          <a:xfrm>
            <a:off x="3452050" y="1277323"/>
            <a:ext cx="2286000"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1800" b="1" dirty="0">
                <a:solidFill>
                  <a:schemeClr val="accent1"/>
                </a:solidFill>
                <a:latin typeface="Calibri" panose="020F0502020204030204" pitchFamily="34" charset="0"/>
                <a:ea typeface="Verlag-Book" pitchFamily="2" charset="0"/>
                <a:cs typeface="Calibri" panose="020F0502020204030204" pitchFamily="34" charset="0"/>
                <a:sym typeface="Verlag-Book" pitchFamily="2" charset="0"/>
              </a:rPr>
              <a:t>Application Opens</a:t>
            </a:r>
          </a:p>
        </p:txBody>
      </p:sp>
      <p:sp>
        <p:nvSpPr>
          <p:cNvPr id="32" name="THIS IS SMALL CALL-OUT TEXT FOR USE IF SOMETHING NEEDS EMPHASIS.">
            <a:extLst>
              <a:ext uri="{FF2B5EF4-FFF2-40B4-BE49-F238E27FC236}">
                <a16:creationId xmlns:a16="http://schemas.microsoft.com/office/drawing/2014/main" id="{982385F8-1513-9727-0221-6B5A4AA392BF}"/>
              </a:ext>
            </a:extLst>
          </p:cNvPr>
          <p:cNvSpPr txBox="1">
            <a:spLocks noChangeArrowheads="1"/>
          </p:cNvSpPr>
          <p:nvPr/>
        </p:nvSpPr>
        <p:spPr bwMode="auto">
          <a:xfrm>
            <a:off x="6030524" y="1277322"/>
            <a:ext cx="2286000"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1800" b="1" dirty="0">
                <a:solidFill>
                  <a:schemeClr val="accent1"/>
                </a:solidFill>
                <a:latin typeface="Calibri" panose="020F0502020204030204" pitchFamily="34" charset="0"/>
                <a:ea typeface="Verlag-Book" pitchFamily="2" charset="0"/>
                <a:cs typeface="Calibri" panose="020F0502020204030204" pitchFamily="34" charset="0"/>
                <a:sym typeface="Verlag-Book" pitchFamily="2" charset="0"/>
              </a:rPr>
              <a:t>Application Deadline</a:t>
            </a:r>
          </a:p>
        </p:txBody>
      </p:sp>
      <p:sp>
        <p:nvSpPr>
          <p:cNvPr id="33" name="THIS IS SMALL CALL-OUT TEXT FOR USE IF SOMETHING NEEDS EMPHASIS.">
            <a:extLst>
              <a:ext uri="{FF2B5EF4-FFF2-40B4-BE49-F238E27FC236}">
                <a16:creationId xmlns:a16="http://schemas.microsoft.com/office/drawing/2014/main" id="{9ABB0F0D-DE98-E18D-B71C-DA1A2902BB2C}"/>
              </a:ext>
            </a:extLst>
          </p:cNvPr>
          <p:cNvSpPr txBox="1">
            <a:spLocks noChangeArrowheads="1"/>
          </p:cNvSpPr>
          <p:nvPr/>
        </p:nvSpPr>
        <p:spPr bwMode="auto">
          <a:xfrm>
            <a:off x="8608998" y="1277321"/>
            <a:ext cx="2286000"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1800" b="1" dirty="0">
                <a:solidFill>
                  <a:schemeClr val="accent1"/>
                </a:solidFill>
                <a:latin typeface="Calibri" panose="020F0502020204030204" pitchFamily="34" charset="0"/>
                <a:ea typeface="Verlag-Book" pitchFamily="2" charset="0"/>
                <a:cs typeface="Calibri" panose="020F0502020204030204" pitchFamily="34" charset="0"/>
                <a:sym typeface="Verlag-Book" pitchFamily="2" charset="0"/>
              </a:rPr>
              <a:t>Advisor Deadline</a:t>
            </a:r>
          </a:p>
        </p:txBody>
      </p:sp>
      <p:sp>
        <p:nvSpPr>
          <p:cNvPr id="35" name="Rectangle 34">
            <a:extLst>
              <a:ext uri="{FF2B5EF4-FFF2-40B4-BE49-F238E27FC236}">
                <a16:creationId xmlns:a16="http://schemas.microsoft.com/office/drawing/2014/main" id="{8888B8F4-2DD5-DA31-AF85-B747216BD880}"/>
              </a:ext>
            </a:extLst>
          </p:cNvPr>
          <p:cNvSpPr/>
          <p:nvPr/>
        </p:nvSpPr>
        <p:spPr>
          <a:xfrm>
            <a:off x="6260726" y="1861810"/>
            <a:ext cx="1825596" cy="1238346"/>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36" name="Rectangle 35">
            <a:extLst>
              <a:ext uri="{FF2B5EF4-FFF2-40B4-BE49-F238E27FC236}">
                <a16:creationId xmlns:a16="http://schemas.microsoft.com/office/drawing/2014/main" id="{E78E08DF-9DBF-DC40-EE93-E984B78645BF}"/>
              </a:ext>
            </a:extLst>
          </p:cNvPr>
          <p:cNvSpPr/>
          <p:nvPr/>
        </p:nvSpPr>
        <p:spPr>
          <a:xfrm>
            <a:off x="6260726" y="4233672"/>
            <a:ext cx="1825596" cy="123834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37" name="Rectangle 36">
            <a:extLst>
              <a:ext uri="{FF2B5EF4-FFF2-40B4-BE49-F238E27FC236}">
                <a16:creationId xmlns:a16="http://schemas.microsoft.com/office/drawing/2014/main" id="{80FD7215-6E74-5871-41FC-E6859B263B7D}"/>
              </a:ext>
            </a:extLst>
          </p:cNvPr>
          <p:cNvSpPr/>
          <p:nvPr/>
        </p:nvSpPr>
        <p:spPr>
          <a:xfrm>
            <a:off x="8839200" y="4203230"/>
            <a:ext cx="1825596" cy="123834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41" name="TextBox 40">
            <a:extLst>
              <a:ext uri="{FF2B5EF4-FFF2-40B4-BE49-F238E27FC236}">
                <a16:creationId xmlns:a16="http://schemas.microsoft.com/office/drawing/2014/main" id="{477A5394-18F9-601C-7694-EAD15617677A}"/>
              </a:ext>
            </a:extLst>
          </p:cNvPr>
          <p:cNvSpPr txBox="1"/>
          <p:nvPr/>
        </p:nvSpPr>
        <p:spPr>
          <a:xfrm>
            <a:off x="1054211" y="1901453"/>
            <a:ext cx="1924730" cy="646331"/>
          </a:xfrm>
          <a:prstGeom prst="rect">
            <a:avLst/>
          </a:prstGeom>
          <a:noFill/>
        </p:spPr>
        <p:txBody>
          <a:bodyPr wrap="square">
            <a:spAutoFit/>
          </a:bodyPr>
          <a:lstStyle/>
          <a:p>
            <a:pPr algn="ctr"/>
            <a:r>
              <a:rPr lang="en-US" altLang="en-US" sz="18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October 2024 Deadline</a:t>
            </a:r>
          </a:p>
        </p:txBody>
      </p:sp>
      <p:sp>
        <p:nvSpPr>
          <p:cNvPr id="43" name="TextBox 42">
            <a:extLst>
              <a:ext uri="{FF2B5EF4-FFF2-40B4-BE49-F238E27FC236}">
                <a16:creationId xmlns:a16="http://schemas.microsoft.com/office/drawing/2014/main" id="{D5DEF132-BC0F-AD59-64B0-9F33FDF2F18F}"/>
              </a:ext>
            </a:extLst>
          </p:cNvPr>
          <p:cNvSpPr txBox="1"/>
          <p:nvPr/>
        </p:nvSpPr>
        <p:spPr>
          <a:xfrm>
            <a:off x="1054211" y="4268544"/>
            <a:ext cx="1825596" cy="646331"/>
          </a:xfrm>
          <a:prstGeom prst="rect">
            <a:avLst/>
          </a:prstGeom>
          <a:noFill/>
        </p:spPr>
        <p:txBody>
          <a:bodyPr wrap="square">
            <a:spAutoFit/>
          </a:bodyPr>
          <a:lstStyle/>
          <a:p>
            <a:pPr algn="ctr"/>
            <a:r>
              <a:rPr lang="en-US" altLang="en-US"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March 2025 </a:t>
            </a:r>
            <a:r>
              <a:rPr lang="en-US" altLang="en-US" sz="18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Deadline</a:t>
            </a:r>
          </a:p>
        </p:txBody>
      </p:sp>
      <p:sp>
        <p:nvSpPr>
          <p:cNvPr id="45" name="TextBox 44">
            <a:extLst>
              <a:ext uri="{FF2B5EF4-FFF2-40B4-BE49-F238E27FC236}">
                <a16:creationId xmlns:a16="http://schemas.microsoft.com/office/drawing/2014/main" id="{C9A4F19F-FD3E-90D7-A49F-63864A62427F}"/>
              </a:ext>
            </a:extLst>
          </p:cNvPr>
          <p:cNvSpPr txBox="1"/>
          <p:nvPr/>
        </p:nvSpPr>
        <p:spPr>
          <a:xfrm>
            <a:off x="3714328" y="2273975"/>
            <a:ext cx="1761444" cy="369332"/>
          </a:xfrm>
          <a:prstGeom prst="rect">
            <a:avLst/>
          </a:prstGeom>
          <a:noFill/>
        </p:spPr>
        <p:txBody>
          <a:bodyPr wrap="square">
            <a:spAutoFit/>
          </a:bodyPr>
          <a:lstStyle/>
          <a:p>
            <a:pPr algn="ctr"/>
            <a:r>
              <a:rPr lang="en-US" altLang="en-US" sz="18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Mid-August</a:t>
            </a:r>
          </a:p>
        </p:txBody>
      </p:sp>
      <p:sp>
        <p:nvSpPr>
          <p:cNvPr id="47" name="TextBox 46">
            <a:extLst>
              <a:ext uri="{FF2B5EF4-FFF2-40B4-BE49-F238E27FC236}">
                <a16:creationId xmlns:a16="http://schemas.microsoft.com/office/drawing/2014/main" id="{C444943F-6515-A5C9-6458-ED6B8AE29ADC}"/>
              </a:ext>
            </a:extLst>
          </p:cNvPr>
          <p:cNvSpPr txBox="1"/>
          <p:nvPr/>
        </p:nvSpPr>
        <p:spPr>
          <a:xfrm>
            <a:off x="6189087" y="2165702"/>
            <a:ext cx="1968874" cy="646331"/>
          </a:xfrm>
          <a:prstGeom prst="rect">
            <a:avLst/>
          </a:prstGeom>
          <a:noFill/>
        </p:spPr>
        <p:txBody>
          <a:bodyPr wrap="square">
            <a:spAutoFit/>
          </a:bodyPr>
          <a:lstStyle/>
          <a:p>
            <a:pPr algn="ctr"/>
            <a:r>
              <a:rPr lang="en-US" altLang="en-US" sz="18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October 10, 2025, 11:59pm PT</a:t>
            </a:r>
          </a:p>
        </p:txBody>
      </p:sp>
      <p:sp>
        <p:nvSpPr>
          <p:cNvPr id="49" name="TextBox 48">
            <a:extLst>
              <a:ext uri="{FF2B5EF4-FFF2-40B4-BE49-F238E27FC236}">
                <a16:creationId xmlns:a16="http://schemas.microsoft.com/office/drawing/2014/main" id="{676827DA-B6DE-ED3B-8CFE-C81C410D31DE}"/>
              </a:ext>
            </a:extLst>
          </p:cNvPr>
          <p:cNvSpPr txBox="1"/>
          <p:nvPr/>
        </p:nvSpPr>
        <p:spPr>
          <a:xfrm>
            <a:off x="8862356" y="2165702"/>
            <a:ext cx="1779283" cy="646331"/>
          </a:xfrm>
          <a:prstGeom prst="rect">
            <a:avLst/>
          </a:prstGeom>
          <a:noFill/>
        </p:spPr>
        <p:txBody>
          <a:bodyPr wrap="square">
            <a:spAutoFit/>
          </a:bodyPr>
          <a:lstStyle/>
          <a:p>
            <a:pPr algn="ctr"/>
            <a:r>
              <a:rPr lang="en-US" altLang="en-US" sz="18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October 18, 2024</a:t>
            </a:r>
          </a:p>
        </p:txBody>
      </p:sp>
      <p:sp>
        <p:nvSpPr>
          <p:cNvPr id="51" name="TextBox 50">
            <a:extLst>
              <a:ext uri="{FF2B5EF4-FFF2-40B4-BE49-F238E27FC236}">
                <a16:creationId xmlns:a16="http://schemas.microsoft.com/office/drawing/2014/main" id="{81DC04FD-D3FA-A69F-DBF5-38A6B028F97D}"/>
              </a:ext>
            </a:extLst>
          </p:cNvPr>
          <p:cNvSpPr txBox="1"/>
          <p:nvPr/>
        </p:nvSpPr>
        <p:spPr>
          <a:xfrm>
            <a:off x="3813870" y="4591709"/>
            <a:ext cx="1562360" cy="369332"/>
          </a:xfrm>
          <a:prstGeom prst="rect">
            <a:avLst/>
          </a:prstGeom>
          <a:noFill/>
        </p:spPr>
        <p:txBody>
          <a:bodyPr wrap="square">
            <a:spAutoFit/>
          </a:bodyPr>
          <a:lstStyle/>
          <a:p>
            <a:pPr algn="ctr"/>
            <a:r>
              <a:rPr lang="en-US" altLang="en-US" sz="18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Mid-January</a:t>
            </a:r>
          </a:p>
        </p:txBody>
      </p:sp>
      <p:sp>
        <p:nvSpPr>
          <p:cNvPr id="54" name="TextBox 53">
            <a:extLst>
              <a:ext uri="{FF2B5EF4-FFF2-40B4-BE49-F238E27FC236}">
                <a16:creationId xmlns:a16="http://schemas.microsoft.com/office/drawing/2014/main" id="{DEE36538-27F5-9182-BEFA-5D80ACCC3DED}"/>
              </a:ext>
            </a:extLst>
          </p:cNvPr>
          <p:cNvSpPr txBox="1"/>
          <p:nvPr/>
        </p:nvSpPr>
        <p:spPr>
          <a:xfrm>
            <a:off x="6260726" y="4487301"/>
            <a:ext cx="1825596" cy="646331"/>
          </a:xfrm>
          <a:prstGeom prst="rect">
            <a:avLst/>
          </a:prstGeom>
          <a:noFill/>
        </p:spPr>
        <p:txBody>
          <a:bodyPr wrap="square">
            <a:spAutoFit/>
          </a:bodyPr>
          <a:lstStyle/>
          <a:p>
            <a:pPr algn="ctr"/>
            <a:r>
              <a:rPr lang="en-US" altLang="en-US" sz="18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March 6, 2025</a:t>
            </a:r>
          </a:p>
          <a:p>
            <a:pPr algn="ctr"/>
            <a:r>
              <a:rPr lang="en-US" altLang="en-US" sz="18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11:59pm PT</a:t>
            </a:r>
          </a:p>
        </p:txBody>
      </p:sp>
      <p:sp>
        <p:nvSpPr>
          <p:cNvPr id="56" name="TextBox 55">
            <a:extLst>
              <a:ext uri="{FF2B5EF4-FFF2-40B4-BE49-F238E27FC236}">
                <a16:creationId xmlns:a16="http://schemas.microsoft.com/office/drawing/2014/main" id="{2DF2F055-CE5A-22E5-64AA-C12BB1201AC3}"/>
              </a:ext>
            </a:extLst>
          </p:cNvPr>
          <p:cNvSpPr txBox="1"/>
          <p:nvPr/>
        </p:nvSpPr>
        <p:spPr>
          <a:xfrm>
            <a:off x="8885513" y="4453209"/>
            <a:ext cx="1704294" cy="646331"/>
          </a:xfrm>
          <a:prstGeom prst="rect">
            <a:avLst/>
          </a:prstGeom>
          <a:noFill/>
        </p:spPr>
        <p:txBody>
          <a:bodyPr wrap="square">
            <a:spAutoFit/>
          </a:bodyPr>
          <a:lstStyle/>
          <a:p>
            <a:pPr algn="ctr"/>
            <a:r>
              <a:rPr lang="en-US" altLang="en-US" sz="18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March 13, </a:t>
            </a:r>
          </a:p>
          <a:p>
            <a:pPr algn="ctr"/>
            <a:r>
              <a:rPr lang="en-US" altLang="en-US" sz="18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2025</a:t>
            </a:r>
          </a:p>
        </p:txBody>
      </p:sp>
      <p:sp>
        <p:nvSpPr>
          <p:cNvPr id="58" name="TextBox 57">
            <a:extLst>
              <a:ext uri="{FF2B5EF4-FFF2-40B4-BE49-F238E27FC236}">
                <a16:creationId xmlns:a16="http://schemas.microsoft.com/office/drawing/2014/main" id="{F0EF0F84-C1CB-708E-D878-26356EFEB811}"/>
              </a:ext>
            </a:extLst>
          </p:cNvPr>
          <p:cNvSpPr txBox="1"/>
          <p:nvPr/>
        </p:nvSpPr>
        <p:spPr>
          <a:xfrm>
            <a:off x="1134691" y="2519154"/>
            <a:ext cx="1745116" cy="461665"/>
          </a:xfrm>
          <a:prstGeom prst="rect">
            <a:avLst/>
          </a:prstGeom>
          <a:noFill/>
        </p:spPr>
        <p:txBody>
          <a:bodyPr wrap="square">
            <a:spAutoFit/>
          </a:bodyPr>
          <a:lstStyle/>
          <a:p>
            <a:pPr algn="ctr"/>
            <a:r>
              <a:rPr lang="en-US" altLang="en-US" sz="1200"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Abroad Program Starts</a:t>
            </a:r>
          </a:p>
          <a:p>
            <a:pPr algn="ctr"/>
            <a:r>
              <a:rPr lang="en-US" altLang="en-US" sz="1200"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Dec 2024 – Oct 2025</a:t>
            </a:r>
          </a:p>
        </p:txBody>
      </p:sp>
      <p:sp>
        <p:nvSpPr>
          <p:cNvPr id="61" name="TextBox 60">
            <a:extLst>
              <a:ext uri="{FF2B5EF4-FFF2-40B4-BE49-F238E27FC236}">
                <a16:creationId xmlns:a16="http://schemas.microsoft.com/office/drawing/2014/main" id="{11C5D07F-8EBC-9CDB-D78F-6EEB02BF197C}"/>
              </a:ext>
            </a:extLst>
          </p:cNvPr>
          <p:cNvSpPr txBox="1"/>
          <p:nvPr/>
        </p:nvSpPr>
        <p:spPr>
          <a:xfrm>
            <a:off x="1135570" y="4892488"/>
            <a:ext cx="1745116" cy="461665"/>
          </a:xfrm>
          <a:prstGeom prst="rect">
            <a:avLst/>
          </a:prstGeom>
          <a:noFill/>
        </p:spPr>
        <p:txBody>
          <a:bodyPr wrap="square">
            <a:spAutoFit/>
          </a:bodyPr>
          <a:lstStyle/>
          <a:p>
            <a:pPr algn="ctr"/>
            <a:r>
              <a:rPr lang="en-US" altLang="en-US" sz="1200"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Abroad Program Starts</a:t>
            </a:r>
          </a:p>
          <a:p>
            <a:pPr algn="ctr"/>
            <a:r>
              <a:rPr lang="en-US" altLang="en-US" sz="1200"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May 2025 – April 2026</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B424879E-4DDE-B099-107B-425D880B4DB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713" y="6172200"/>
            <a:ext cx="1371600" cy="685800"/>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311A30BB-306F-C501-0760-29DC882258C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47913" y="6172200"/>
            <a:ext cx="609600" cy="685800"/>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26CDC990-D785-E307-82FF-7DE6B5CB49C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05113" y="6019800"/>
            <a:ext cx="1066800" cy="838200"/>
          </a:xfrm>
          <a:prstGeom prst="rect">
            <a:avLst/>
          </a:prstGeom>
        </p:spPr>
      </p:pic>
    </p:spTree>
    <p:extLst>
      <p:ext uri="{BB962C8B-B14F-4D97-AF65-F5344CB8AC3E}">
        <p14:creationId xmlns:p14="http://schemas.microsoft.com/office/powerpoint/2010/main" val="2592009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155E0C74-4902-1535-0D6F-EC67D4AE6BCE}"/>
              </a:ext>
            </a:extLst>
          </p:cNvPr>
          <p:cNvSpPr txBox="1"/>
          <p:nvPr/>
        </p:nvSpPr>
        <p:spPr>
          <a:xfrm>
            <a:off x="1066800" y="2468737"/>
            <a:ext cx="10585634" cy="2751522"/>
          </a:xfrm>
          <a:prstGeom prst="rect">
            <a:avLst/>
          </a:prstGeom>
        </p:spPr>
        <p:txBody>
          <a:bodyPr wrap="square" lIns="0" tIns="0" rIns="0" bIns="0" rtlCol="0" anchor="t">
            <a:spAutoFit/>
          </a:bodyPr>
          <a:lstStyle/>
          <a:p>
            <a:pPr defTabSz="609630"/>
            <a:r>
              <a:rPr lang="en-US" sz="5400" b="1" dirty="0">
                <a:solidFill>
                  <a:srgbClr val="002F6C"/>
                </a:solidFill>
                <a:latin typeface="Calibri"/>
              </a:rPr>
              <a:t>Application Tips</a:t>
            </a:r>
          </a:p>
          <a:p>
            <a:pPr defTabSz="609630"/>
            <a:r>
              <a:rPr lang="en-US" sz="5400" b="1" dirty="0">
                <a:solidFill>
                  <a:srgbClr val="002F6C"/>
                </a:solidFill>
                <a:latin typeface="Calibri"/>
              </a:rPr>
              <a:t>&amp; Other Resources</a:t>
            </a:r>
          </a:p>
          <a:p>
            <a:pPr defTabSz="609630">
              <a:lnSpc>
                <a:spcPts val="9605"/>
              </a:lnSpc>
            </a:pPr>
            <a:endParaRPr lang="en-US" sz="5400" dirty="0">
              <a:solidFill>
                <a:srgbClr val="002F6C"/>
              </a:solidFill>
              <a:latin typeface="Verlag 1"/>
            </a:endParaRPr>
          </a:p>
        </p:txBody>
      </p:sp>
      <p:sp>
        <p:nvSpPr>
          <p:cNvPr id="4" name="TextBox 3">
            <a:extLst>
              <a:ext uri="{FF2B5EF4-FFF2-40B4-BE49-F238E27FC236}">
                <a16:creationId xmlns:a16="http://schemas.microsoft.com/office/drawing/2014/main" id="{97A4B6DB-992F-09A3-BA8C-FD11DCEC21D9}"/>
              </a:ext>
            </a:extLst>
          </p:cNvPr>
          <p:cNvSpPr txBox="1"/>
          <p:nvPr/>
        </p:nvSpPr>
        <p:spPr>
          <a:xfrm>
            <a:off x="6248400" y="5715000"/>
            <a:ext cx="5029200" cy="307777"/>
          </a:xfrm>
          <a:prstGeom prst="rect">
            <a:avLst/>
          </a:prstGeom>
          <a:noFill/>
        </p:spPr>
        <p:txBody>
          <a:bodyPr wrap="square" rtlCol="0">
            <a:spAutoFit/>
          </a:bodyPr>
          <a:lstStyle/>
          <a:p>
            <a:r>
              <a:rPr lang="en-US" sz="700" dirty="0">
                <a:solidFill>
                  <a:srgbClr val="002060"/>
                </a:solidFill>
              </a:rPr>
              <a:t>The Benjamin A. Gilman International Scholarship Program is a program of the U.S. Department of State with funding provided by the U.S. Government and supported in its implementation by the Institute of International Education (IIE).</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6DB9D3BB-B337-F139-2415-B8E69EA786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5800" y="5562600"/>
            <a:ext cx="1371600" cy="685800"/>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131BF689-3C23-542F-3374-1BB1782267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05000" y="5562600"/>
            <a:ext cx="609600" cy="685800"/>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1B4AFF8F-1346-DB03-A118-B41BD289F85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62200" y="5410200"/>
            <a:ext cx="1066800" cy="838200"/>
          </a:xfrm>
          <a:prstGeom prst="rect">
            <a:avLst/>
          </a:prstGeom>
        </p:spPr>
      </p:pic>
    </p:spTree>
    <p:extLst>
      <p:ext uri="{BB962C8B-B14F-4D97-AF65-F5344CB8AC3E}">
        <p14:creationId xmlns:p14="http://schemas.microsoft.com/office/powerpoint/2010/main" val="1890431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AF3E91-DBE1-5585-0672-FD408314C8A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4343400" cy="6858000"/>
          </a:xfrm>
          <a:prstGeom prst="rect">
            <a:avLst/>
          </a:prstGeom>
          <a:solidFill>
            <a:srgbClr val="FFFFFF">
              <a:shade val="85000"/>
            </a:srgbClr>
          </a:solidFill>
          <a:ln w="88900" cap="sq">
            <a:noFill/>
            <a:miter lim="800000"/>
          </a:ln>
          <a:effectLst/>
        </p:spPr>
      </p:pic>
      <p:sp>
        <p:nvSpPr>
          <p:cNvPr id="2" name="TextBox 1">
            <a:extLst>
              <a:ext uri="{FF2B5EF4-FFF2-40B4-BE49-F238E27FC236}">
                <a16:creationId xmlns:a16="http://schemas.microsoft.com/office/drawing/2014/main" id="{78F078A1-DA46-13D5-A4D7-743BDCDE1001}"/>
              </a:ext>
            </a:extLst>
          </p:cNvPr>
          <p:cNvSpPr txBox="1"/>
          <p:nvPr/>
        </p:nvSpPr>
        <p:spPr>
          <a:xfrm>
            <a:off x="5105400" y="1828800"/>
            <a:ext cx="6172200" cy="5416868"/>
          </a:xfrm>
          <a:prstGeom prst="rect">
            <a:avLst/>
          </a:prstGeom>
          <a:noFill/>
        </p:spPr>
        <p:txBody>
          <a:bodyPr wrap="square">
            <a:spAutoFit/>
          </a:bodyPr>
          <a:lstStyle/>
          <a:p>
            <a:pPr marL="304815" indent="-304815" defTabSz="609630">
              <a:spcAft>
                <a:spcPts val="2400"/>
              </a:spcAft>
              <a:buFont typeface="Arial" panose="020B0604020202020204" pitchFamily="34" charset="0"/>
              <a:buChar char="•"/>
              <a:defRPr/>
            </a:pPr>
            <a:r>
              <a:rPr lang="en-US" sz="3000" dirty="0">
                <a:solidFill>
                  <a:srgbClr val="002060"/>
                </a:solidFill>
                <a:latin typeface="Calibri"/>
              </a:rPr>
              <a:t>“</a:t>
            </a:r>
            <a:r>
              <a:rPr lang="en-US" sz="3200" dirty="0">
                <a:solidFill>
                  <a:srgbClr val="002060"/>
                </a:solidFill>
                <a:latin typeface="Calibri" panose="020F0502020204030204" pitchFamily="34" charset="0"/>
                <a:cs typeface="Calibri" panose="020F0502020204030204" pitchFamily="34" charset="0"/>
              </a:rPr>
              <a:t>Create a compelling story that ties your past, present, and future to highlight the impact the scholarship will have on you.”</a:t>
            </a:r>
          </a:p>
          <a:p>
            <a:pPr marL="304815" indent="-304815" defTabSz="609630">
              <a:spcAft>
                <a:spcPts val="2400"/>
              </a:spcAft>
              <a:buFont typeface="Arial" panose="020B0604020202020204" pitchFamily="34" charset="0"/>
              <a:buChar char="•"/>
              <a:defRPr/>
            </a:pPr>
            <a:r>
              <a:rPr lang="en-US" sz="3200" dirty="0">
                <a:solidFill>
                  <a:srgbClr val="002060"/>
                </a:solidFill>
                <a:latin typeface="Calibri" panose="020F0502020204030204" pitchFamily="34" charset="0"/>
                <a:cs typeface="Calibri" panose="020F0502020204030204" pitchFamily="34" charset="0"/>
              </a:rPr>
              <a:t>“Start the application early, be your truest self, and have confidence that you are worthy.”</a:t>
            </a:r>
          </a:p>
          <a:p>
            <a:pPr marL="304815" indent="-304815" defTabSz="609630">
              <a:spcAft>
                <a:spcPts val="2400"/>
              </a:spcAft>
              <a:buFont typeface="Arial" panose="020B0604020202020204" pitchFamily="34" charset="0"/>
              <a:buChar char="•"/>
              <a:defRPr/>
            </a:pPr>
            <a:endParaRPr lang="en-US" sz="3200" dirty="0">
              <a:latin typeface="Calibri" panose="020F0502020204030204" pitchFamily="34" charset="0"/>
              <a:cs typeface="Calibri" panose="020F0502020204030204" pitchFamily="34" charset="0"/>
            </a:endParaRPr>
          </a:p>
          <a:p>
            <a:pPr marL="304815" indent="-304815" defTabSz="609630">
              <a:spcAft>
                <a:spcPts val="2400"/>
              </a:spcAft>
              <a:buFont typeface="Arial" panose="020B0604020202020204" pitchFamily="34" charset="0"/>
              <a:buChar char="•"/>
              <a:defRPr/>
            </a:pPr>
            <a:endParaRPr lang="en-US" sz="3000" dirty="0">
              <a:solidFill>
                <a:srgbClr val="002F6C"/>
              </a:solidFill>
              <a:latin typeface="Calibri"/>
            </a:endParaRPr>
          </a:p>
        </p:txBody>
      </p:sp>
      <p:sp>
        <p:nvSpPr>
          <p:cNvPr id="3" name="TextBox 5">
            <a:extLst>
              <a:ext uri="{FF2B5EF4-FFF2-40B4-BE49-F238E27FC236}">
                <a16:creationId xmlns:a16="http://schemas.microsoft.com/office/drawing/2014/main" id="{BACCF60B-1146-D56A-DE7F-EA1A0060A641}"/>
              </a:ext>
            </a:extLst>
          </p:cNvPr>
          <p:cNvSpPr txBox="1"/>
          <p:nvPr/>
        </p:nvSpPr>
        <p:spPr>
          <a:xfrm>
            <a:off x="4827618" y="565986"/>
            <a:ext cx="7364382" cy="689356"/>
          </a:xfrm>
          <a:prstGeom prst="rect">
            <a:avLst/>
          </a:prstGeom>
        </p:spPr>
        <p:txBody>
          <a:bodyPr wrap="square" lIns="0" tIns="0" rIns="0" bIns="0" rtlCol="0" anchor="t">
            <a:spAutoFit/>
          </a:bodyPr>
          <a:lstStyle/>
          <a:p>
            <a:pPr defTabSz="609630">
              <a:lnSpc>
                <a:spcPts val="5867"/>
              </a:lnSpc>
            </a:pPr>
            <a:r>
              <a:rPr lang="en-US" sz="3600" b="1" dirty="0">
                <a:solidFill>
                  <a:srgbClr val="002F6C"/>
                </a:solidFill>
                <a:latin typeface="Calibri"/>
              </a:rPr>
              <a:t>Gilman Scholar’s Tips for Applicants</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88EA8C24-4363-50DC-2C5E-658A411CE92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609" y="6096000"/>
            <a:ext cx="2743200" cy="76200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62943FE6-8EA8-4E1C-70F3-3CE0088D418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6172200"/>
            <a:ext cx="1371600" cy="685800"/>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87F6FBED-D164-B178-5B27-0509C8831A7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219200" y="6172200"/>
            <a:ext cx="609600" cy="685800"/>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C527A79D-3536-17E8-CD36-BD7B34DD623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676400" y="6019800"/>
            <a:ext cx="1066800" cy="838200"/>
          </a:xfrm>
          <a:prstGeom prst="rect">
            <a:avLst/>
          </a:prstGeom>
        </p:spPr>
      </p:pic>
    </p:spTree>
    <p:extLst>
      <p:ext uri="{BB962C8B-B14F-4D97-AF65-F5344CB8AC3E}">
        <p14:creationId xmlns:p14="http://schemas.microsoft.com/office/powerpoint/2010/main" val="1102969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AF3E91-DBE1-5585-0672-FD408314C8A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4343400" cy="6858000"/>
          </a:xfrm>
          <a:prstGeom prst="rect">
            <a:avLst/>
          </a:prstGeom>
          <a:solidFill>
            <a:srgbClr val="FFFFFF">
              <a:shade val="85000"/>
            </a:srgbClr>
          </a:solidFill>
          <a:ln w="88900" cap="sq">
            <a:noFill/>
            <a:miter lim="800000"/>
          </a:ln>
          <a:effectLst/>
        </p:spPr>
      </p:pic>
      <p:sp>
        <p:nvSpPr>
          <p:cNvPr id="2" name="TextBox 1">
            <a:extLst>
              <a:ext uri="{FF2B5EF4-FFF2-40B4-BE49-F238E27FC236}">
                <a16:creationId xmlns:a16="http://schemas.microsoft.com/office/drawing/2014/main" id="{78F078A1-DA46-13D5-A4D7-743BDCDE1001}"/>
              </a:ext>
            </a:extLst>
          </p:cNvPr>
          <p:cNvSpPr txBox="1"/>
          <p:nvPr/>
        </p:nvSpPr>
        <p:spPr>
          <a:xfrm>
            <a:off x="5105400" y="1828800"/>
            <a:ext cx="6172200" cy="5109091"/>
          </a:xfrm>
          <a:prstGeom prst="rect">
            <a:avLst/>
          </a:prstGeom>
          <a:noFill/>
        </p:spPr>
        <p:txBody>
          <a:bodyPr wrap="square">
            <a:spAutoFit/>
          </a:bodyPr>
          <a:lstStyle/>
          <a:p>
            <a:pPr marL="304815" indent="-304815" defTabSz="609630">
              <a:spcAft>
                <a:spcPts val="2400"/>
              </a:spcAft>
              <a:buFont typeface="Arial" panose="020B0604020202020204" pitchFamily="34" charset="0"/>
              <a:buChar char="•"/>
              <a:defRPr/>
            </a:pPr>
            <a:r>
              <a:rPr lang="en-US" sz="3000" dirty="0">
                <a:solidFill>
                  <a:srgbClr val="002060"/>
                </a:solidFill>
                <a:latin typeface="Calibri"/>
              </a:rPr>
              <a:t>“</a:t>
            </a:r>
            <a:r>
              <a:rPr lang="en-US" sz="3200" dirty="0">
                <a:solidFill>
                  <a:srgbClr val="002060"/>
                </a:solidFill>
                <a:latin typeface="Calibri" panose="020F0502020204030204" pitchFamily="34" charset="0"/>
                <a:cs typeface="Calibri" panose="020F0502020204030204" pitchFamily="34" charset="0"/>
              </a:rPr>
              <a:t>For your Follow-on Service Project, think about your community and local schools. Think of how you heard about Gilman and how you could tell others about it!”</a:t>
            </a:r>
          </a:p>
          <a:p>
            <a:pPr marL="304815" indent="-304815" defTabSz="609630">
              <a:spcAft>
                <a:spcPts val="2400"/>
              </a:spcAft>
              <a:buFont typeface="Arial" panose="020B0604020202020204" pitchFamily="34" charset="0"/>
              <a:buChar char="•"/>
              <a:defRPr/>
            </a:pPr>
            <a:r>
              <a:rPr lang="en-US" sz="3200" dirty="0">
                <a:solidFill>
                  <a:srgbClr val="002060"/>
                </a:solidFill>
                <a:latin typeface="Calibri" panose="020F0502020204030204" pitchFamily="34" charset="0"/>
                <a:cs typeface="Calibri" panose="020F0502020204030204" pitchFamily="34" charset="0"/>
              </a:rPr>
              <a:t>“If you don’t apply, you’ll never get it!”</a:t>
            </a:r>
          </a:p>
          <a:p>
            <a:pPr marL="304815" indent="-304815" defTabSz="609630">
              <a:spcAft>
                <a:spcPts val="2400"/>
              </a:spcAft>
              <a:buFont typeface="Arial" panose="020B0604020202020204" pitchFamily="34" charset="0"/>
              <a:buChar char="•"/>
              <a:defRPr/>
            </a:pPr>
            <a:endParaRPr lang="en-US" sz="3000" dirty="0">
              <a:solidFill>
                <a:srgbClr val="002F6C"/>
              </a:solidFill>
              <a:latin typeface="Calibri"/>
            </a:endParaRPr>
          </a:p>
        </p:txBody>
      </p:sp>
      <p:sp>
        <p:nvSpPr>
          <p:cNvPr id="3" name="TextBox 5">
            <a:extLst>
              <a:ext uri="{FF2B5EF4-FFF2-40B4-BE49-F238E27FC236}">
                <a16:creationId xmlns:a16="http://schemas.microsoft.com/office/drawing/2014/main" id="{BACCF60B-1146-D56A-DE7F-EA1A0060A641}"/>
              </a:ext>
            </a:extLst>
          </p:cNvPr>
          <p:cNvSpPr txBox="1"/>
          <p:nvPr/>
        </p:nvSpPr>
        <p:spPr>
          <a:xfrm>
            <a:off x="4827618" y="565986"/>
            <a:ext cx="7364382" cy="689356"/>
          </a:xfrm>
          <a:prstGeom prst="rect">
            <a:avLst/>
          </a:prstGeom>
        </p:spPr>
        <p:txBody>
          <a:bodyPr wrap="square" lIns="0" tIns="0" rIns="0" bIns="0" rtlCol="0" anchor="t">
            <a:spAutoFit/>
          </a:bodyPr>
          <a:lstStyle/>
          <a:p>
            <a:pPr defTabSz="609630">
              <a:lnSpc>
                <a:spcPts val="5867"/>
              </a:lnSpc>
            </a:pPr>
            <a:r>
              <a:rPr lang="en-US" sz="3600" b="1" dirty="0">
                <a:solidFill>
                  <a:srgbClr val="002F6C"/>
                </a:solidFill>
                <a:latin typeface="Calibri"/>
              </a:rPr>
              <a:t>Gilman Scholar’s Tips for Applicants</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60AB9C54-6590-452B-FF9A-81C517C6D66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609" y="6096000"/>
            <a:ext cx="2743200" cy="76200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C654B3DC-534F-B385-9AE3-10FCD716134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6172200"/>
            <a:ext cx="1371600" cy="685800"/>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BF4B4491-1BCF-2B44-D098-39BA5CEA234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219200" y="6172200"/>
            <a:ext cx="609600" cy="685800"/>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9B85195C-5A84-4085-C21B-FCD37EF6CF4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676400" y="6019800"/>
            <a:ext cx="1066800" cy="838200"/>
          </a:xfrm>
          <a:prstGeom prst="rect">
            <a:avLst/>
          </a:prstGeom>
        </p:spPr>
      </p:pic>
    </p:spTree>
    <p:extLst>
      <p:ext uri="{BB962C8B-B14F-4D97-AF65-F5344CB8AC3E}">
        <p14:creationId xmlns:p14="http://schemas.microsoft.com/office/powerpoint/2010/main" val="4254207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AF3E91-DBE1-5585-0672-FD408314C8A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4343400" cy="6858000"/>
          </a:xfrm>
          <a:prstGeom prst="rect">
            <a:avLst/>
          </a:prstGeom>
          <a:solidFill>
            <a:srgbClr val="FFFFFF">
              <a:shade val="85000"/>
            </a:srgbClr>
          </a:solidFill>
          <a:ln w="88900" cap="sq">
            <a:noFill/>
            <a:miter lim="800000"/>
          </a:ln>
          <a:effectLst/>
        </p:spPr>
      </p:pic>
      <p:sp>
        <p:nvSpPr>
          <p:cNvPr id="2" name="TextBox 1">
            <a:extLst>
              <a:ext uri="{FF2B5EF4-FFF2-40B4-BE49-F238E27FC236}">
                <a16:creationId xmlns:a16="http://schemas.microsoft.com/office/drawing/2014/main" id="{78F078A1-DA46-13D5-A4D7-743BDCDE1001}"/>
              </a:ext>
            </a:extLst>
          </p:cNvPr>
          <p:cNvSpPr txBox="1"/>
          <p:nvPr/>
        </p:nvSpPr>
        <p:spPr>
          <a:xfrm>
            <a:off x="5105400" y="1828800"/>
            <a:ext cx="6172200" cy="4524315"/>
          </a:xfrm>
          <a:prstGeom prst="rect">
            <a:avLst/>
          </a:prstGeom>
          <a:noFill/>
        </p:spPr>
        <p:txBody>
          <a:bodyPr wrap="square">
            <a:spAutoFit/>
          </a:bodyPr>
          <a:lstStyle/>
          <a:p>
            <a:pPr marL="304815" indent="-304815" defTabSz="609630">
              <a:spcAft>
                <a:spcPts val="2400"/>
              </a:spcAft>
              <a:buFont typeface="Arial" panose="020B0604020202020204" pitchFamily="34" charset="0"/>
              <a:buChar char="•"/>
              <a:defRPr/>
            </a:pPr>
            <a:r>
              <a:rPr lang="en-US" sz="3200" b="0" i="0" dirty="0">
                <a:solidFill>
                  <a:srgbClr val="002060"/>
                </a:solidFill>
                <a:effectLst/>
                <a:latin typeface="WordVisi_MSFontService"/>
              </a:rPr>
              <a:t>“I’ve worked with students seeking career-development who find in the Gilman Program a viable avenue to fund their experience abroad. And I’ve seen countless Gilman recipients return from their experiences abroad as global citizens, ready to take on the challenges ahead.”</a:t>
            </a:r>
            <a:endParaRPr lang="en-US" sz="3000" dirty="0">
              <a:solidFill>
                <a:srgbClr val="002060"/>
              </a:solidFill>
              <a:latin typeface="Calibri"/>
            </a:endParaRPr>
          </a:p>
        </p:txBody>
      </p:sp>
      <p:sp>
        <p:nvSpPr>
          <p:cNvPr id="3" name="TextBox 5">
            <a:extLst>
              <a:ext uri="{FF2B5EF4-FFF2-40B4-BE49-F238E27FC236}">
                <a16:creationId xmlns:a16="http://schemas.microsoft.com/office/drawing/2014/main" id="{BACCF60B-1146-D56A-DE7F-EA1A0060A641}"/>
              </a:ext>
            </a:extLst>
          </p:cNvPr>
          <p:cNvSpPr txBox="1"/>
          <p:nvPr/>
        </p:nvSpPr>
        <p:spPr>
          <a:xfrm>
            <a:off x="4827618" y="565986"/>
            <a:ext cx="6041421" cy="702885"/>
          </a:xfrm>
          <a:prstGeom prst="rect">
            <a:avLst/>
          </a:prstGeom>
        </p:spPr>
        <p:txBody>
          <a:bodyPr lIns="0" tIns="0" rIns="0" bIns="0" rtlCol="0" anchor="t">
            <a:spAutoFit/>
          </a:bodyPr>
          <a:lstStyle/>
          <a:p>
            <a:pPr defTabSz="609630">
              <a:lnSpc>
                <a:spcPts val="5867"/>
              </a:lnSpc>
            </a:pPr>
            <a:r>
              <a:rPr lang="en-US" sz="4000" b="1" dirty="0">
                <a:solidFill>
                  <a:srgbClr val="002F6C"/>
                </a:solidFill>
                <a:latin typeface="Calibri"/>
              </a:rPr>
              <a:t>Why Gilman?</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27694DE5-D46C-A7FD-28DF-3F80A2746B0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609" y="6096000"/>
            <a:ext cx="2743200" cy="76200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2D45A0E9-5DFD-AAD1-29E6-447176B9D31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6172200"/>
            <a:ext cx="1371600" cy="685800"/>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D4E1256C-18EF-27A8-A133-F9015C377A2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219200" y="6172200"/>
            <a:ext cx="609600" cy="685800"/>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01D1FACB-2B81-51AF-50B4-D43B95EF26B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676400" y="6019800"/>
            <a:ext cx="1066800" cy="838200"/>
          </a:xfrm>
          <a:prstGeom prst="rect">
            <a:avLst/>
          </a:prstGeom>
        </p:spPr>
      </p:pic>
    </p:spTree>
    <p:extLst>
      <p:ext uri="{BB962C8B-B14F-4D97-AF65-F5344CB8AC3E}">
        <p14:creationId xmlns:p14="http://schemas.microsoft.com/office/powerpoint/2010/main" val="3748080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0" y="12812"/>
            <a:ext cx="7509419" cy="6858000"/>
          </a:xfrm>
          <a:custGeom>
            <a:avLst/>
            <a:gdLst/>
            <a:ahLst/>
            <a:cxnLst/>
            <a:rect l="l" t="t" r="r" b="b"/>
            <a:pathLst>
              <a:path w="11264129" h="10287000">
                <a:moveTo>
                  <a:pt x="0" y="0"/>
                </a:moveTo>
                <a:lnTo>
                  <a:pt x="11264129" y="0"/>
                </a:lnTo>
                <a:lnTo>
                  <a:pt x="11264129" y="10287000"/>
                </a:lnTo>
                <a:lnTo>
                  <a:pt x="0" y="10287000"/>
                </a:lnTo>
                <a:lnTo>
                  <a:pt x="0" y="0"/>
                </a:lnTo>
                <a:close/>
              </a:path>
            </a:pathLst>
          </a:custGeom>
          <a:blipFill>
            <a:blip r:embed="rId3">
              <a:alphaModFix amt="3000"/>
            </a:blip>
            <a:stretch>
              <a:fillRect/>
            </a:stretch>
          </a:blipFill>
        </p:spPr>
        <p:txBody>
          <a:bodyPr/>
          <a:lstStyle/>
          <a:p>
            <a:pPr defTabSz="609630"/>
            <a:endParaRPr lang="en-US" sz="1200" dirty="0">
              <a:solidFill>
                <a:prstClr val="black"/>
              </a:solidFill>
              <a:latin typeface="Calibri"/>
            </a:endParaRPr>
          </a:p>
        </p:txBody>
      </p:sp>
      <p:pic>
        <p:nvPicPr>
          <p:cNvPr id="2" name="Picture 1">
            <a:extLst>
              <a:ext uri="{FF2B5EF4-FFF2-40B4-BE49-F238E27FC236}">
                <a16:creationId xmlns:a16="http://schemas.microsoft.com/office/drawing/2014/main" id="{80079A64-85FD-45A1-FD5B-B0D0C98EC5E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848600" y="0"/>
            <a:ext cx="4343400" cy="6858000"/>
          </a:xfrm>
          <a:prstGeom prst="rect">
            <a:avLst/>
          </a:prstGeom>
          <a:solidFill>
            <a:srgbClr val="FFFFFF">
              <a:shade val="85000"/>
            </a:srgbClr>
          </a:solidFill>
          <a:ln w="88900" cap="sq">
            <a:noFill/>
            <a:miter lim="800000"/>
          </a:ln>
          <a:effectLst/>
        </p:spPr>
      </p:pic>
      <p:sp>
        <p:nvSpPr>
          <p:cNvPr id="13" name="Key Findings">
            <a:extLst>
              <a:ext uri="{FF2B5EF4-FFF2-40B4-BE49-F238E27FC236}">
                <a16:creationId xmlns:a16="http://schemas.microsoft.com/office/drawing/2014/main" id="{D095351E-AC7C-7CDC-4B48-97A9AE330623}"/>
              </a:ext>
            </a:extLst>
          </p:cNvPr>
          <p:cNvSpPr txBox="1">
            <a:spLocks noChangeArrowheads="1"/>
          </p:cNvSpPr>
          <p:nvPr/>
        </p:nvSpPr>
        <p:spPr bwMode="auto">
          <a:xfrm>
            <a:off x="486888" y="719742"/>
            <a:ext cx="8510219"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32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Resources for </a:t>
            </a:r>
            <a:r>
              <a:rPr lang="en-US" altLang="en-US" sz="36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International</a:t>
            </a:r>
            <a:r>
              <a:rPr lang="en-US" altLang="en-US" sz="32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 Exchange</a:t>
            </a:r>
          </a:p>
        </p:txBody>
      </p:sp>
      <p:sp>
        <p:nvSpPr>
          <p:cNvPr id="14" name="TextBox 14">
            <a:extLst>
              <a:ext uri="{FF2B5EF4-FFF2-40B4-BE49-F238E27FC236}">
                <a16:creationId xmlns:a16="http://schemas.microsoft.com/office/drawing/2014/main" id="{1C44FED6-5FBF-841A-9C3B-5A896CD667AF}"/>
              </a:ext>
            </a:extLst>
          </p:cNvPr>
          <p:cNvSpPr txBox="1"/>
          <p:nvPr/>
        </p:nvSpPr>
        <p:spPr>
          <a:xfrm>
            <a:off x="533400" y="1958870"/>
            <a:ext cx="5734235" cy="267894"/>
          </a:xfrm>
          <a:prstGeom prst="rect">
            <a:avLst/>
          </a:prstGeom>
        </p:spPr>
        <p:txBody>
          <a:bodyPr wrap="square" lIns="0" tIns="0" rIns="0" bIns="0" rtlCol="0" anchor="t">
            <a:spAutoFit/>
          </a:bodyPr>
          <a:lstStyle/>
          <a:p>
            <a:pPr defTabSz="609630">
              <a:lnSpc>
                <a:spcPts val="1760"/>
              </a:lnSpc>
            </a:pPr>
            <a:r>
              <a:rPr lang="en-US" sz="2800" b="1" dirty="0">
                <a:solidFill>
                  <a:schemeClr val="accent1"/>
                </a:solidFill>
                <a:latin typeface="Calibri"/>
              </a:rPr>
              <a:t>Other Funding Resources</a:t>
            </a:r>
          </a:p>
        </p:txBody>
      </p:sp>
      <p:sp>
        <p:nvSpPr>
          <p:cNvPr id="16" name="TextBox 15">
            <a:extLst>
              <a:ext uri="{FF2B5EF4-FFF2-40B4-BE49-F238E27FC236}">
                <a16:creationId xmlns:a16="http://schemas.microsoft.com/office/drawing/2014/main" id="{D00837C9-B6D9-1AE2-A2BA-B857942C512D}"/>
              </a:ext>
            </a:extLst>
          </p:cNvPr>
          <p:cNvSpPr txBox="1"/>
          <p:nvPr/>
        </p:nvSpPr>
        <p:spPr>
          <a:xfrm>
            <a:off x="486888" y="2590800"/>
            <a:ext cx="5734235" cy="3016210"/>
          </a:xfrm>
          <a:prstGeom prst="rect">
            <a:avLst/>
          </a:prstGeom>
          <a:noFill/>
        </p:spPr>
        <p:txBody>
          <a:bodyPr wrap="square">
            <a:spAutoFit/>
          </a:bodyPr>
          <a:lstStyle/>
          <a:p>
            <a:pPr marL="304815" indent="-304815" defTabSz="609630">
              <a:spcAft>
                <a:spcPts val="2400"/>
              </a:spcAft>
              <a:buFont typeface="Arial" panose="020B0604020202020204" pitchFamily="34" charset="0"/>
              <a:buChar char="•"/>
              <a:defRPr/>
            </a:pPr>
            <a:r>
              <a:rPr lang="en-US" sz="3000" dirty="0">
                <a:solidFill>
                  <a:srgbClr val="002F6C"/>
                </a:solidFill>
                <a:latin typeface="Calibri"/>
              </a:rPr>
              <a:t>Critical Language Scholarship Program</a:t>
            </a:r>
          </a:p>
          <a:p>
            <a:pPr marL="304815" indent="-304815" defTabSz="609630">
              <a:spcAft>
                <a:spcPts val="2400"/>
              </a:spcAft>
              <a:buFont typeface="Arial" panose="020B0604020202020204" pitchFamily="34" charset="0"/>
              <a:buChar char="•"/>
              <a:defRPr/>
            </a:pPr>
            <a:r>
              <a:rPr lang="en-US" sz="3000" dirty="0">
                <a:solidFill>
                  <a:srgbClr val="002F6C"/>
                </a:solidFill>
                <a:latin typeface="Calibri"/>
              </a:rPr>
              <a:t>Fulbright U.S. Student Program</a:t>
            </a:r>
          </a:p>
          <a:p>
            <a:pPr marL="304815" indent="-304815" defTabSz="609630">
              <a:buFont typeface="Arial" panose="020B0604020202020204" pitchFamily="34" charset="0"/>
              <a:buChar char="•"/>
              <a:defRPr/>
            </a:pPr>
            <a:r>
              <a:rPr lang="en-US" sz="3000" dirty="0">
                <a:solidFill>
                  <a:srgbClr val="002F6C"/>
                </a:solidFill>
                <a:latin typeface="Calibri"/>
              </a:rPr>
              <a:t>Boren Scholarships and Fellowships</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3E9B6FB2-4BFB-2B58-6247-002697D4DEA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431740" y="6096000"/>
            <a:ext cx="2743200" cy="762000"/>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AE79A730-658A-53B9-5AE7-52FA9A09C92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453349" y="6172200"/>
            <a:ext cx="1371600" cy="685800"/>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6A2E3A9B-4B24-56AB-7162-D8C1D962DDD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672549" y="6172200"/>
            <a:ext cx="609600" cy="685800"/>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32CB73B5-C4F9-D678-B1E7-092ACA589E5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129749" y="6019800"/>
            <a:ext cx="1066800" cy="838200"/>
          </a:xfrm>
          <a:prstGeom prst="rect">
            <a:avLst/>
          </a:prstGeom>
        </p:spPr>
      </p:pic>
    </p:spTree>
    <p:extLst>
      <p:ext uri="{BB962C8B-B14F-4D97-AF65-F5344CB8AC3E}">
        <p14:creationId xmlns:p14="http://schemas.microsoft.com/office/powerpoint/2010/main" val="147298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D95A393-B30B-D587-66DD-D7251357F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erson standing in front of a building&#10;&#10;Description automatically generated">
            <a:extLst>
              <a:ext uri="{FF2B5EF4-FFF2-40B4-BE49-F238E27FC236}">
                <a16:creationId xmlns:a16="http://schemas.microsoft.com/office/drawing/2014/main" id="{FAE8E9C6-6814-8EB4-57BC-DE8A959184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1"/>
          <a:stretch/>
        </p:blipFill>
        <p:spPr>
          <a:xfrm>
            <a:off x="-90104" y="-8033"/>
            <a:ext cx="8390255" cy="6866033"/>
          </a:xfrm>
          <a:prstGeom prst="rect">
            <a:avLst/>
          </a:prstGeom>
          <a:solidFill>
            <a:srgbClr val="FFFFFF">
              <a:shade val="85000"/>
            </a:srgbClr>
          </a:solidFill>
          <a:ln>
            <a:noFill/>
          </a:ln>
        </p:spPr>
      </p:pic>
      <p:sp>
        <p:nvSpPr>
          <p:cNvPr id="15" name="Rectangle 14">
            <a:extLst>
              <a:ext uri="{FF2B5EF4-FFF2-40B4-BE49-F238E27FC236}">
                <a16:creationId xmlns:a16="http://schemas.microsoft.com/office/drawing/2014/main" id="{E6924851-A073-EBCA-9302-DA89A4F22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0">
            <a:extLst>
              <a:ext uri="{FF2B5EF4-FFF2-40B4-BE49-F238E27FC236}">
                <a16:creationId xmlns:a16="http://schemas.microsoft.com/office/drawing/2014/main" id="{0D19816C-4ADA-17E0-F1E8-55930CE1C5DA}"/>
              </a:ext>
            </a:extLst>
          </p:cNvPr>
          <p:cNvSpPr txBox="1"/>
          <p:nvPr/>
        </p:nvSpPr>
        <p:spPr>
          <a:xfrm>
            <a:off x="5940553" y="228600"/>
            <a:ext cx="6705600" cy="1899912"/>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4000" b="1" dirty="0">
                <a:solidFill>
                  <a:srgbClr val="002060"/>
                </a:solidFill>
                <a:latin typeface="Calibri" panose="020F0502020204030204" pitchFamily="34" charset="0"/>
                <a:ea typeface="+mj-ea"/>
                <a:cs typeface="Calibri" panose="020F0502020204030204" pitchFamily="34" charset="0"/>
              </a:rPr>
              <a:t>Gilman Program Highlights</a:t>
            </a:r>
          </a:p>
        </p:txBody>
      </p:sp>
      <p:sp>
        <p:nvSpPr>
          <p:cNvPr id="18" name="TextBox 17">
            <a:extLst>
              <a:ext uri="{FF2B5EF4-FFF2-40B4-BE49-F238E27FC236}">
                <a16:creationId xmlns:a16="http://schemas.microsoft.com/office/drawing/2014/main" id="{F7CB32FD-AE64-9613-8DAD-A196EFAD87C4}"/>
              </a:ext>
            </a:extLst>
          </p:cNvPr>
          <p:cNvSpPr txBox="1"/>
          <p:nvPr/>
        </p:nvSpPr>
        <p:spPr>
          <a:xfrm>
            <a:off x="6359653" y="1538615"/>
            <a:ext cx="5867400" cy="4614586"/>
          </a:xfrm>
          <a:prstGeom prst="rect">
            <a:avLst/>
          </a:prstGeom>
        </p:spPr>
        <p:txBody>
          <a:bodyPr vert="horz" lIns="91440" tIns="45720" rIns="91440" bIns="45720" rtlCol="0">
            <a:normAutofit fontScale="85000" lnSpcReduction="20000"/>
          </a:bodyPr>
          <a:lstStyle/>
          <a:p>
            <a:pPr indent="-228600">
              <a:lnSpc>
                <a:spcPct val="200000"/>
              </a:lnSpc>
              <a:buFont typeface="Arial" panose="020B0604020202020204" pitchFamily="34" charset="0"/>
              <a:buChar char="•"/>
            </a:pPr>
            <a:r>
              <a:rPr lang="en-US" altLang="en-US" sz="2500" b="1" dirty="0">
                <a:solidFill>
                  <a:srgbClr val="002060"/>
                </a:solidFill>
                <a:sym typeface="Verlag-Book" pitchFamily="2" charset="0"/>
              </a:rPr>
              <a:t>All Gilman Scholars are Pell Grant recipients </a:t>
            </a:r>
          </a:p>
          <a:p>
            <a:pPr indent="-228600">
              <a:lnSpc>
                <a:spcPct val="200000"/>
              </a:lnSpc>
              <a:buFont typeface="Arial" panose="020B0604020202020204" pitchFamily="34" charset="0"/>
              <a:buChar char="•"/>
            </a:pPr>
            <a:r>
              <a:rPr lang="en-US" altLang="en-US" sz="2500" b="1" dirty="0">
                <a:solidFill>
                  <a:srgbClr val="002060"/>
                </a:solidFill>
                <a:sym typeface="Verlag-Book" pitchFamily="2" charset="0"/>
              </a:rPr>
              <a:t>50% </a:t>
            </a:r>
            <a:r>
              <a:rPr lang="en-US" altLang="en-US" sz="2500" dirty="0">
                <a:solidFill>
                  <a:srgbClr val="002060"/>
                </a:solidFill>
                <a:sym typeface="Verlag-Book" pitchFamily="2" charset="0"/>
              </a:rPr>
              <a:t>are first-generation college students</a:t>
            </a:r>
          </a:p>
          <a:p>
            <a:pPr indent="-228600">
              <a:lnSpc>
                <a:spcPct val="200000"/>
              </a:lnSpc>
              <a:buFont typeface="Arial" panose="020B0604020202020204" pitchFamily="34" charset="0"/>
              <a:buChar char="•"/>
            </a:pPr>
            <a:r>
              <a:rPr lang="en-US" altLang="en-US" sz="2500" b="1" dirty="0">
                <a:solidFill>
                  <a:srgbClr val="002060"/>
                </a:solidFill>
                <a:sym typeface="Verlag-Book" pitchFamily="2" charset="0"/>
              </a:rPr>
              <a:t>60%</a:t>
            </a:r>
            <a:r>
              <a:rPr lang="en-US" altLang="en-US" sz="2500" dirty="0">
                <a:solidFill>
                  <a:srgbClr val="002060"/>
                </a:solidFill>
                <a:sym typeface="Verlag-Book" pitchFamily="2" charset="0"/>
              </a:rPr>
              <a:t> come from small towns or rural communities</a:t>
            </a:r>
          </a:p>
          <a:p>
            <a:pPr indent="-228600">
              <a:lnSpc>
                <a:spcPct val="200000"/>
              </a:lnSpc>
              <a:spcBef>
                <a:spcPts val="467"/>
              </a:spcBef>
              <a:spcAft>
                <a:spcPts val="500"/>
              </a:spcAft>
              <a:buFont typeface="Arial" panose="020B0604020202020204" pitchFamily="34" charset="0"/>
              <a:buChar char="•"/>
            </a:pPr>
            <a:r>
              <a:rPr lang="en-US" altLang="en-US" sz="2500" b="1" dirty="0">
                <a:solidFill>
                  <a:srgbClr val="002060"/>
                </a:solidFill>
                <a:sym typeface="Verlag-Book" pitchFamily="2" charset="0"/>
              </a:rPr>
              <a:t>Over 40,000 </a:t>
            </a:r>
            <a:r>
              <a:rPr lang="en-US" altLang="en-US" sz="2500" dirty="0">
                <a:solidFill>
                  <a:srgbClr val="002060"/>
                </a:solidFill>
                <a:sym typeface="Verlag-Book" pitchFamily="2" charset="0"/>
              </a:rPr>
              <a:t>stellar Gilman alumni</a:t>
            </a:r>
          </a:p>
          <a:p>
            <a:pPr indent="-228600">
              <a:lnSpc>
                <a:spcPct val="200000"/>
              </a:lnSpc>
              <a:spcBef>
                <a:spcPts val="467"/>
              </a:spcBef>
              <a:spcAft>
                <a:spcPts val="500"/>
              </a:spcAft>
              <a:buFont typeface="Arial" panose="020B0604020202020204" pitchFamily="34" charset="0"/>
              <a:buChar char="•"/>
            </a:pPr>
            <a:r>
              <a:rPr lang="en-US" altLang="en-US" sz="2500" b="1" dirty="0">
                <a:solidFill>
                  <a:srgbClr val="002060"/>
                </a:solidFill>
                <a:sym typeface="Verlag-Book" pitchFamily="2" charset="0"/>
              </a:rPr>
              <a:t>Over 160 </a:t>
            </a:r>
            <a:r>
              <a:rPr lang="en-US" altLang="en-US" sz="2500" dirty="0">
                <a:solidFill>
                  <a:srgbClr val="002060"/>
                </a:solidFill>
                <a:sym typeface="Verlag-Book" pitchFamily="2" charset="0"/>
              </a:rPr>
              <a:t>countries of study</a:t>
            </a:r>
          </a:p>
          <a:p>
            <a:pPr indent="-228600">
              <a:lnSpc>
                <a:spcPct val="200000"/>
              </a:lnSpc>
              <a:spcBef>
                <a:spcPts val="467"/>
              </a:spcBef>
              <a:spcAft>
                <a:spcPts val="500"/>
              </a:spcAft>
              <a:buFont typeface="Arial" panose="020B0604020202020204" pitchFamily="34" charset="0"/>
              <a:buChar char="•"/>
            </a:pPr>
            <a:r>
              <a:rPr lang="en-US" altLang="en-US" sz="2500" b="1" dirty="0">
                <a:solidFill>
                  <a:srgbClr val="002060"/>
                </a:solidFill>
                <a:sym typeface="Verlag-Book" pitchFamily="2" charset="0"/>
              </a:rPr>
              <a:t>Over 1,300</a:t>
            </a:r>
            <a:r>
              <a:rPr lang="en-US" altLang="en-US" sz="2500" dirty="0">
                <a:solidFill>
                  <a:srgbClr val="002060"/>
                </a:solidFill>
                <a:sym typeface="Verlag-Book" pitchFamily="2" charset="0"/>
              </a:rPr>
              <a:t> U.S. colleges and universities represented</a:t>
            </a:r>
          </a:p>
          <a:p>
            <a:pPr indent="-228600">
              <a:lnSpc>
                <a:spcPct val="90000"/>
              </a:lnSpc>
              <a:spcBef>
                <a:spcPts val="467"/>
              </a:spcBef>
              <a:spcAft>
                <a:spcPts val="500"/>
              </a:spcAft>
              <a:buFont typeface="Arial" panose="020B0604020202020204" pitchFamily="34" charset="0"/>
              <a:buChar char="•"/>
            </a:pPr>
            <a:endParaRPr lang="en-US" altLang="en-US" sz="1600" dirty="0">
              <a:solidFill>
                <a:srgbClr val="002060"/>
              </a:solidFill>
              <a:sym typeface="Verlag-Book" pitchFamily="2" charset="0"/>
            </a:endParaRPr>
          </a:p>
        </p:txBody>
      </p:sp>
      <p:pic>
        <p:nvPicPr>
          <p:cNvPr id="19" name="Picture 18" descr="A black background with a black square">
            <a:extLst>
              <a:ext uri="{FF2B5EF4-FFF2-40B4-BE49-F238E27FC236}">
                <a16:creationId xmlns:a16="http://schemas.microsoft.com/office/drawing/2014/main" id="{ADCD4E81-756A-2E45-6743-8E195120C4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72600" y="6032270"/>
            <a:ext cx="2895600" cy="817699"/>
          </a:xfrm>
          <a:prstGeom prst="rect">
            <a:avLst/>
          </a:prstGeom>
        </p:spPr>
      </p:pic>
    </p:spTree>
    <p:extLst>
      <p:ext uri="{BB962C8B-B14F-4D97-AF65-F5344CB8AC3E}">
        <p14:creationId xmlns:p14="http://schemas.microsoft.com/office/powerpoint/2010/main" val="2721513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0" y="12812"/>
            <a:ext cx="7509419" cy="6858000"/>
          </a:xfrm>
          <a:custGeom>
            <a:avLst/>
            <a:gdLst/>
            <a:ahLst/>
            <a:cxnLst/>
            <a:rect l="l" t="t" r="r" b="b"/>
            <a:pathLst>
              <a:path w="11264129" h="10287000">
                <a:moveTo>
                  <a:pt x="0" y="0"/>
                </a:moveTo>
                <a:lnTo>
                  <a:pt x="11264129" y="0"/>
                </a:lnTo>
                <a:lnTo>
                  <a:pt x="11264129" y="10287000"/>
                </a:lnTo>
                <a:lnTo>
                  <a:pt x="0" y="10287000"/>
                </a:lnTo>
                <a:lnTo>
                  <a:pt x="0" y="0"/>
                </a:lnTo>
                <a:close/>
              </a:path>
            </a:pathLst>
          </a:custGeom>
          <a:blipFill>
            <a:blip r:embed="rId3">
              <a:alphaModFix amt="3000"/>
            </a:blip>
            <a:stretch>
              <a:fillRect/>
            </a:stretch>
          </a:blipFill>
        </p:spPr>
        <p:txBody>
          <a:bodyPr/>
          <a:lstStyle/>
          <a:p>
            <a:pPr defTabSz="609630"/>
            <a:endParaRPr lang="en-US" sz="1200" dirty="0">
              <a:solidFill>
                <a:prstClr val="black"/>
              </a:solidFill>
              <a:latin typeface="Calibri"/>
            </a:endParaRPr>
          </a:p>
        </p:txBody>
      </p:sp>
      <p:pic>
        <p:nvPicPr>
          <p:cNvPr id="2" name="Picture 1">
            <a:extLst>
              <a:ext uri="{FF2B5EF4-FFF2-40B4-BE49-F238E27FC236}">
                <a16:creationId xmlns:a16="http://schemas.microsoft.com/office/drawing/2014/main" id="{80079A64-85FD-45A1-FD5B-B0D0C98EC5E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848600" y="0"/>
            <a:ext cx="4343400" cy="6858000"/>
          </a:xfrm>
          <a:prstGeom prst="rect">
            <a:avLst/>
          </a:prstGeom>
          <a:solidFill>
            <a:srgbClr val="FFFFFF">
              <a:shade val="85000"/>
            </a:srgbClr>
          </a:solidFill>
          <a:ln w="88900" cap="sq">
            <a:noFill/>
            <a:miter lim="800000"/>
          </a:ln>
          <a:effectLst/>
        </p:spPr>
      </p:pic>
      <p:sp>
        <p:nvSpPr>
          <p:cNvPr id="3" name="Key Findings">
            <a:extLst>
              <a:ext uri="{FF2B5EF4-FFF2-40B4-BE49-F238E27FC236}">
                <a16:creationId xmlns:a16="http://schemas.microsoft.com/office/drawing/2014/main" id="{F8FD0161-F985-551E-8C21-0D19A054F7B9}"/>
              </a:ext>
            </a:extLst>
          </p:cNvPr>
          <p:cNvSpPr txBox="1">
            <a:spLocks noChangeArrowheads="1"/>
          </p:cNvSpPr>
          <p:nvPr/>
        </p:nvSpPr>
        <p:spPr bwMode="auto">
          <a:xfrm>
            <a:off x="643641" y="582435"/>
            <a:ext cx="7295357" cy="66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000" b="1"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Stay Connected</a:t>
            </a:r>
          </a:p>
        </p:txBody>
      </p:sp>
      <p:pic>
        <p:nvPicPr>
          <p:cNvPr id="6" name="Picture 14">
            <a:extLst>
              <a:ext uri="{FF2B5EF4-FFF2-40B4-BE49-F238E27FC236}">
                <a16:creationId xmlns:a16="http://schemas.microsoft.com/office/drawing/2014/main" id="{27C77091-B02F-2D93-690F-0EF22F2455C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41982" y="5042049"/>
            <a:ext cx="950177" cy="89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a:extLst>
              <a:ext uri="{FF2B5EF4-FFF2-40B4-BE49-F238E27FC236}">
                <a16:creationId xmlns:a16="http://schemas.microsoft.com/office/drawing/2014/main" id="{193AF76A-343A-0F24-21A8-DCE61D838CF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53000" y="5044195"/>
            <a:ext cx="998538"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a:extLst>
              <a:ext uri="{FF2B5EF4-FFF2-40B4-BE49-F238E27FC236}">
                <a16:creationId xmlns:a16="http://schemas.microsoft.com/office/drawing/2014/main" id="{2AA59934-EE24-F6C2-8E23-C9BD4BF8F34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0984" y="2996732"/>
            <a:ext cx="1467725" cy="146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Key Findings">
            <a:extLst>
              <a:ext uri="{FF2B5EF4-FFF2-40B4-BE49-F238E27FC236}">
                <a16:creationId xmlns:a16="http://schemas.microsoft.com/office/drawing/2014/main" id="{E29E00C8-0BD8-5A98-5857-B06B6ACD8006}"/>
              </a:ext>
            </a:extLst>
          </p:cNvPr>
          <p:cNvSpPr txBox="1">
            <a:spLocks noChangeArrowheads="1"/>
          </p:cNvSpPr>
          <p:nvPr/>
        </p:nvSpPr>
        <p:spPr bwMode="auto">
          <a:xfrm>
            <a:off x="3352147" y="3404969"/>
            <a:ext cx="3849649"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3300" b="1" dirty="0">
                <a:solidFill>
                  <a:schemeClr val="accent1"/>
                </a:solidFill>
                <a:latin typeface="Calibri" panose="020F0502020204030204" pitchFamily="34" charset="0"/>
                <a:ea typeface="Verlag-Book" pitchFamily="2" charset="0"/>
                <a:cs typeface="Calibri" panose="020F0502020204030204" pitchFamily="34" charset="0"/>
                <a:sym typeface="Verlag-Book" pitchFamily="2" charset="0"/>
              </a:rPr>
              <a:t>#</a:t>
            </a:r>
            <a:r>
              <a:rPr lang="en-US" altLang="en-US" sz="3600" b="1" dirty="0">
                <a:solidFill>
                  <a:schemeClr val="accent1"/>
                </a:solidFill>
                <a:latin typeface="Calibri" panose="020F0502020204030204" pitchFamily="34" charset="0"/>
                <a:ea typeface="Verlag-Book" pitchFamily="2" charset="0"/>
                <a:cs typeface="Calibri" panose="020F0502020204030204" pitchFamily="34" charset="0"/>
                <a:sym typeface="Verlag-Book" pitchFamily="2" charset="0"/>
              </a:rPr>
              <a:t>GilmanScholarship</a:t>
            </a:r>
          </a:p>
        </p:txBody>
      </p:sp>
      <p:sp>
        <p:nvSpPr>
          <p:cNvPr id="10" name="Key Findings">
            <a:extLst>
              <a:ext uri="{FF2B5EF4-FFF2-40B4-BE49-F238E27FC236}">
                <a16:creationId xmlns:a16="http://schemas.microsoft.com/office/drawing/2014/main" id="{18692043-080B-CBC3-C0D3-DE3172BB0CCD}"/>
              </a:ext>
            </a:extLst>
          </p:cNvPr>
          <p:cNvSpPr txBox="1">
            <a:spLocks noChangeArrowheads="1"/>
          </p:cNvSpPr>
          <p:nvPr/>
        </p:nvSpPr>
        <p:spPr bwMode="auto">
          <a:xfrm>
            <a:off x="3053853" y="5102498"/>
            <a:ext cx="1875631" cy="55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33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Facebook</a:t>
            </a:r>
          </a:p>
        </p:txBody>
      </p:sp>
      <p:sp>
        <p:nvSpPr>
          <p:cNvPr id="11" name="Key Findings">
            <a:extLst>
              <a:ext uri="{FF2B5EF4-FFF2-40B4-BE49-F238E27FC236}">
                <a16:creationId xmlns:a16="http://schemas.microsoft.com/office/drawing/2014/main" id="{D3456396-8F07-BB94-7E0B-B8A7739C7DA2}"/>
              </a:ext>
            </a:extLst>
          </p:cNvPr>
          <p:cNvSpPr txBox="1">
            <a:spLocks noChangeArrowheads="1"/>
          </p:cNvSpPr>
          <p:nvPr/>
        </p:nvSpPr>
        <p:spPr bwMode="auto">
          <a:xfrm>
            <a:off x="1282513" y="5102498"/>
            <a:ext cx="402122" cy="55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33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X</a:t>
            </a:r>
          </a:p>
        </p:txBody>
      </p:sp>
      <p:sp>
        <p:nvSpPr>
          <p:cNvPr id="12" name="Key Findings">
            <a:extLst>
              <a:ext uri="{FF2B5EF4-FFF2-40B4-BE49-F238E27FC236}">
                <a16:creationId xmlns:a16="http://schemas.microsoft.com/office/drawing/2014/main" id="{91F3602F-9474-49F4-02EF-8D9ACEA2EDD9}"/>
              </a:ext>
            </a:extLst>
          </p:cNvPr>
          <p:cNvSpPr txBox="1">
            <a:spLocks noChangeArrowheads="1"/>
          </p:cNvSpPr>
          <p:nvPr/>
        </p:nvSpPr>
        <p:spPr bwMode="auto">
          <a:xfrm>
            <a:off x="608081" y="1822670"/>
            <a:ext cx="6082279" cy="103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32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Follow the Gilman Program</a:t>
            </a:r>
          </a:p>
          <a:p>
            <a:r>
              <a:rPr lang="en-US" altLang="en-US" sz="32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on Instagram and other platforms</a:t>
            </a:r>
          </a:p>
        </p:txBody>
      </p:sp>
      <p:sp>
        <p:nvSpPr>
          <p:cNvPr id="15" name="Key Findings">
            <a:extLst>
              <a:ext uri="{FF2B5EF4-FFF2-40B4-BE49-F238E27FC236}">
                <a16:creationId xmlns:a16="http://schemas.microsoft.com/office/drawing/2014/main" id="{5CE3C1D7-FE40-9D11-7900-A82FA6EF3A07}"/>
              </a:ext>
            </a:extLst>
          </p:cNvPr>
          <p:cNvSpPr txBox="1">
            <a:spLocks noChangeArrowheads="1"/>
          </p:cNvSpPr>
          <p:nvPr/>
        </p:nvSpPr>
        <p:spPr bwMode="auto">
          <a:xfrm>
            <a:off x="6030610" y="5102498"/>
            <a:ext cx="1536539" cy="55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33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YouTube</a:t>
            </a:r>
          </a:p>
        </p:txBody>
      </p:sp>
      <p:pic>
        <p:nvPicPr>
          <p:cNvPr id="17" name="Picture 16" descr="A black square with white x in it&#10;&#10;Description automatically generated">
            <a:extLst>
              <a:ext uri="{FF2B5EF4-FFF2-40B4-BE49-F238E27FC236}">
                <a16:creationId xmlns:a16="http://schemas.microsoft.com/office/drawing/2014/main" id="{E8B883EB-D818-8FF3-3DFA-6640DDBF181E}"/>
              </a:ext>
            </a:extLst>
          </p:cNvPr>
          <p:cNvPicPr>
            <a:picLocks noChangeAspect="1"/>
          </p:cNvPicPr>
          <p:nvPr/>
        </p:nvPicPr>
        <p:blipFill>
          <a:blip r:embed="rId8" cstate="email">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139858" y="4882773"/>
            <a:ext cx="1036180" cy="1036180"/>
          </a:xfrm>
          <a:prstGeom prst="rect">
            <a:avLst/>
          </a:prstGeom>
        </p:spPr>
      </p:pic>
      <p:pic>
        <p:nvPicPr>
          <p:cNvPr id="18" name="Picture 17" descr="A qr code with a few squares&#10;&#10;Description automatically generated">
            <a:extLst>
              <a:ext uri="{FF2B5EF4-FFF2-40B4-BE49-F238E27FC236}">
                <a16:creationId xmlns:a16="http://schemas.microsoft.com/office/drawing/2014/main" id="{78A66DD1-0A46-79D5-E6F3-439BED9723A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884422" y="3135617"/>
            <a:ext cx="1143998" cy="1143998"/>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3098CE68-9E63-3C65-DC47-1847F4C8416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9431740" y="6096000"/>
            <a:ext cx="2743200" cy="762000"/>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B199489A-C7D8-FBB3-C2A6-736D1BF8E4FA}"/>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9453349" y="6172200"/>
            <a:ext cx="1371600" cy="685800"/>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7710E298-9BCC-C3A5-CCE0-BDBF39FAECDC}"/>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0672549" y="6172200"/>
            <a:ext cx="609600" cy="685800"/>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EEF82C60-D131-7AD0-0511-5C1EEA77816D}"/>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1129749" y="6019800"/>
            <a:ext cx="1066800" cy="838200"/>
          </a:xfrm>
          <a:prstGeom prst="rect">
            <a:avLst/>
          </a:prstGeom>
        </p:spPr>
      </p:pic>
    </p:spTree>
    <p:extLst>
      <p:ext uri="{BB962C8B-B14F-4D97-AF65-F5344CB8AC3E}">
        <p14:creationId xmlns:p14="http://schemas.microsoft.com/office/powerpoint/2010/main" val="2649777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5"/>
          <p:cNvSpPr txBox="1"/>
          <p:nvPr/>
        </p:nvSpPr>
        <p:spPr>
          <a:xfrm>
            <a:off x="457200" y="4243118"/>
            <a:ext cx="4114800" cy="1107996"/>
          </a:xfrm>
          <a:prstGeom prst="rect">
            <a:avLst/>
          </a:prstGeom>
        </p:spPr>
        <p:txBody>
          <a:bodyPr wrap="square" lIns="0" tIns="0" rIns="0" bIns="0" rtlCol="0" anchor="t">
            <a:spAutoFit/>
          </a:bodyPr>
          <a:lstStyle/>
          <a:p>
            <a:pPr algn="ctr" defTabSz="609630"/>
            <a:r>
              <a:rPr lang="en-US" sz="7200" b="1" dirty="0">
                <a:solidFill>
                  <a:srgbClr val="C00000"/>
                </a:solidFill>
              </a:rPr>
              <a:t>Contact Us</a:t>
            </a:r>
          </a:p>
        </p:txBody>
      </p:sp>
      <p:sp>
        <p:nvSpPr>
          <p:cNvPr id="3" name="TextBox 2">
            <a:extLst>
              <a:ext uri="{FF2B5EF4-FFF2-40B4-BE49-F238E27FC236}">
                <a16:creationId xmlns:a16="http://schemas.microsoft.com/office/drawing/2014/main" id="{74F59EC6-C4DA-0F58-D5DA-A71A56FD9CEC}"/>
              </a:ext>
            </a:extLst>
          </p:cNvPr>
          <p:cNvSpPr txBox="1"/>
          <p:nvPr/>
        </p:nvSpPr>
        <p:spPr>
          <a:xfrm>
            <a:off x="6324600" y="3673731"/>
            <a:ext cx="5029199" cy="2246769"/>
          </a:xfrm>
          <a:prstGeom prst="rect">
            <a:avLst/>
          </a:prstGeom>
          <a:noFill/>
        </p:spPr>
        <p:txBody>
          <a:bodyPr wrap="square">
            <a:spAutoFit/>
          </a:bodyPr>
          <a:lstStyle/>
          <a:p>
            <a:pPr>
              <a:spcAft>
                <a:spcPts val="1200"/>
              </a:spcAft>
              <a:buClr>
                <a:srgbClr val="988C65"/>
              </a:buClr>
            </a:pPr>
            <a:r>
              <a:rPr lang="en-US" altLang="en-US" sz="4000" dirty="0">
                <a:solidFill>
                  <a:srgbClr val="002060"/>
                </a:solidFill>
                <a:latin typeface="Calibri" panose="020F0502020204030204" pitchFamily="34" charset="0"/>
                <a:ea typeface="Verlag-Book" pitchFamily="2" charset="0"/>
                <a:cs typeface="Calibri" panose="020F0502020204030204" pitchFamily="34" charset="0"/>
                <a:sym typeface="Verlag-Book" pitchFamily="2" charset="0"/>
              </a:rPr>
              <a:t>Gilman@iie.org</a:t>
            </a:r>
          </a:p>
          <a:p>
            <a:pPr>
              <a:spcAft>
                <a:spcPts val="1200"/>
              </a:spcAft>
              <a:buClr>
                <a:srgbClr val="988C65"/>
              </a:buClr>
            </a:pPr>
            <a:r>
              <a:rPr lang="en-US" altLang="en-US" sz="4000" dirty="0">
                <a:solidFill>
                  <a:srgbClr val="002060"/>
                </a:solidFill>
                <a:latin typeface="Calibri" panose="020F0502020204030204" pitchFamily="34" charset="0"/>
                <a:ea typeface="Verlag-Book" pitchFamily="2" charset="0"/>
                <a:cs typeface="Calibri" panose="020F0502020204030204" pitchFamily="34" charset="0"/>
                <a:sym typeface="Verlag-Book" pitchFamily="2" charset="0"/>
              </a:rPr>
              <a:t>800.852.2141 Ext. 1</a:t>
            </a:r>
          </a:p>
          <a:p>
            <a:pPr>
              <a:spcAft>
                <a:spcPts val="1200"/>
              </a:spcAft>
              <a:buClr>
                <a:srgbClr val="988C65"/>
              </a:buClr>
            </a:pPr>
            <a:r>
              <a:rPr lang="en-US" altLang="en-US" sz="4000" dirty="0">
                <a:solidFill>
                  <a:srgbClr val="002060"/>
                </a:solidFill>
                <a:latin typeface="Calibri" panose="020F0502020204030204" pitchFamily="34" charset="0"/>
                <a:ea typeface="Verlag-Book" pitchFamily="2" charset="0"/>
                <a:cs typeface="Calibri" panose="020F0502020204030204" pitchFamily="34" charset="0"/>
                <a:sym typeface="Verlag-Book" pitchFamily="2" charset="0"/>
              </a:rPr>
              <a:t>Gilmanscholarship.org</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F12A8860-2A94-43EC-FAC5-FC6C873D24A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6172200"/>
            <a:ext cx="1371600" cy="685800"/>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6052138E-2622-469E-8EEE-D92E0E7254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19200" y="6172200"/>
            <a:ext cx="609600" cy="685800"/>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75E966CB-350D-90B4-A324-49B370639EE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676400" y="6017172"/>
            <a:ext cx="1066800" cy="838200"/>
          </a:xfrm>
          <a:prstGeom prst="rect">
            <a:avLst/>
          </a:prstGeom>
        </p:spPr>
      </p:pic>
      <p:pic>
        <p:nvPicPr>
          <p:cNvPr id="11" name="Picture 10">
            <a:extLst>
              <a:ext uri="{FF2B5EF4-FFF2-40B4-BE49-F238E27FC236}">
                <a16:creationId xmlns:a16="http://schemas.microsoft.com/office/drawing/2014/main" id="{50B7C0E5-48A6-5B26-7EC7-BED7B52CC1E4}"/>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0" y="-22746"/>
            <a:ext cx="12202160" cy="3276600"/>
          </a:xfrm>
          <a:prstGeom prst="rect">
            <a:avLst/>
          </a:prstGeom>
          <a:solidFill>
            <a:srgbClr val="FFFFFF">
              <a:shade val="85000"/>
            </a:srgbClr>
          </a:solidFill>
          <a:ln w="88900" cap="sq">
            <a:noFill/>
            <a:miter lim="800000"/>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1921" name="Key Findings">
            <a:extLst>
              <a:ext uri="{FF2B5EF4-FFF2-40B4-BE49-F238E27FC236}">
                <a16:creationId xmlns:a16="http://schemas.microsoft.com/office/drawing/2014/main" id="{56C00AA9-00E2-660F-6BC3-75A6F78EFE0F}"/>
              </a:ext>
            </a:extLst>
          </p:cNvPr>
          <p:cNvSpPr txBox="1">
            <a:spLocks noChangeArrowheads="1"/>
          </p:cNvSpPr>
          <p:nvPr/>
        </p:nvSpPr>
        <p:spPr bwMode="auto">
          <a:xfrm>
            <a:off x="671513" y="621448"/>
            <a:ext cx="7295357" cy="75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609630">
              <a:lnSpc>
                <a:spcPts val="5867"/>
              </a:lnSpc>
            </a:pPr>
            <a:r>
              <a:rPr lang="en-US" sz="4000" b="1" dirty="0">
                <a:solidFill>
                  <a:srgbClr val="002F6C"/>
                </a:solidFill>
                <a:latin typeface="Calibri"/>
              </a:rPr>
              <a:t>Flyers</a:t>
            </a:r>
          </a:p>
        </p:txBody>
      </p:sp>
      <p:sp>
        <p:nvSpPr>
          <p:cNvPr id="81922" name="Financial Aid">
            <a:extLst>
              <a:ext uri="{FF2B5EF4-FFF2-40B4-BE49-F238E27FC236}">
                <a16:creationId xmlns:a16="http://schemas.microsoft.com/office/drawing/2014/main" id="{083D387C-ED79-5427-46D5-9B113BA29EEA}"/>
              </a:ext>
            </a:extLst>
          </p:cNvPr>
          <p:cNvSpPr txBox="1">
            <a:spLocks noChangeArrowheads="1"/>
          </p:cNvSpPr>
          <p:nvPr/>
        </p:nvSpPr>
        <p:spPr bwMode="auto">
          <a:xfrm>
            <a:off x="2193528" y="4800600"/>
            <a:ext cx="2828925"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25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Gilman One-Pager </a:t>
            </a:r>
          </a:p>
        </p:txBody>
      </p:sp>
      <p:sp>
        <p:nvSpPr>
          <p:cNvPr id="81923" name="Financial Aid">
            <a:extLst>
              <a:ext uri="{FF2B5EF4-FFF2-40B4-BE49-F238E27FC236}">
                <a16:creationId xmlns:a16="http://schemas.microsoft.com/office/drawing/2014/main" id="{9AC21B76-A4E5-404A-1CE8-A897691F4519}"/>
              </a:ext>
            </a:extLst>
          </p:cNvPr>
          <p:cNvSpPr txBox="1">
            <a:spLocks noChangeArrowheads="1"/>
          </p:cNvSpPr>
          <p:nvPr/>
        </p:nvSpPr>
        <p:spPr bwMode="auto">
          <a:xfrm>
            <a:off x="6578997" y="4800599"/>
            <a:ext cx="3734594" cy="4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2500" b="1" dirty="0">
                <a:solidFill>
                  <a:schemeClr val="tx2"/>
                </a:solidFill>
                <a:latin typeface="Calibri" panose="020F0502020204030204" pitchFamily="34" charset="0"/>
                <a:ea typeface="Verlag-Book" pitchFamily="2" charset="0"/>
                <a:cs typeface="Calibri" panose="020F0502020204030204" pitchFamily="34" charset="0"/>
                <a:sym typeface="Verlag-Book" pitchFamily="2" charset="0"/>
              </a:rPr>
              <a:t>Gilman-McCain One-Pager</a:t>
            </a:r>
          </a:p>
        </p:txBody>
      </p:sp>
      <p:pic>
        <p:nvPicPr>
          <p:cNvPr id="81924" name="Picture 16">
            <a:extLst>
              <a:ext uri="{FF2B5EF4-FFF2-40B4-BE49-F238E27FC236}">
                <a16:creationId xmlns:a16="http://schemas.microsoft.com/office/drawing/2014/main" id="{72CE7E3B-E9D0-8D7E-C569-1DD64B338EA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2419349" y="2240359"/>
            <a:ext cx="2377282" cy="237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17">
            <a:extLst>
              <a:ext uri="{FF2B5EF4-FFF2-40B4-BE49-F238E27FC236}">
                <a16:creationId xmlns:a16="http://schemas.microsoft.com/office/drawing/2014/main" id="{9035158F-68ED-6086-36E8-830152EC1EC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7257653" y="2240359"/>
            <a:ext cx="2377282" cy="237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black background with a black square&#10;&#10;Description automatically generated with medium confidence">
            <a:extLst>
              <a:ext uri="{FF2B5EF4-FFF2-40B4-BE49-F238E27FC236}">
                <a16:creationId xmlns:a16="http://schemas.microsoft.com/office/drawing/2014/main" id="{FAA4A5A4-A953-C3FE-8D05-0896FC82E3C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713" y="6172200"/>
            <a:ext cx="1371600" cy="685800"/>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7E145A48-ED62-4F63-EDDB-E89D44C7307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247913" y="6172200"/>
            <a:ext cx="609600" cy="685800"/>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A0F30A2C-9AE6-2BAE-FB45-C428464B27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705113" y="6019800"/>
            <a:ext cx="1066800" cy="838200"/>
          </a:xfrm>
          <a:prstGeom prst="rect">
            <a:avLst/>
          </a:prstGeom>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6017" name="Key Findings">
            <a:extLst>
              <a:ext uri="{FF2B5EF4-FFF2-40B4-BE49-F238E27FC236}">
                <a16:creationId xmlns:a16="http://schemas.microsoft.com/office/drawing/2014/main" id="{96B70E82-26E4-F3FA-E7AE-35A8AB8722DB}"/>
              </a:ext>
            </a:extLst>
          </p:cNvPr>
          <p:cNvSpPr txBox="1">
            <a:spLocks noChangeArrowheads="1"/>
          </p:cNvSpPr>
          <p:nvPr/>
        </p:nvSpPr>
        <p:spPr bwMode="auto">
          <a:xfrm>
            <a:off x="671513" y="465059"/>
            <a:ext cx="7024687" cy="106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3300" b="1" dirty="0">
                <a:solidFill>
                  <a:srgbClr val="002060"/>
                </a:solidFill>
                <a:latin typeface="Calibri" panose="020F0502020204030204" pitchFamily="34" charset="0"/>
                <a:ea typeface="Verlag-Book" pitchFamily="2" charset="0"/>
                <a:cs typeface="Calibri" panose="020F0502020204030204" pitchFamily="34" charset="0"/>
                <a:sym typeface="Verlag-Book" pitchFamily="2" charset="0"/>
              </a:rPr>
              <a:t>Mesa Community College</a:t>
            </a:r>
          </a:p>
          <a:p>
            <a:r>
              <a:rPr lang="en-US" altLang="en-US" sz="3300" b="1" dirty="0">
                <a:solidFill>
                  <a:srgbClr val="002060"/>
                </a:solidFill>
                <a:latin typeface="Calibri" panose="020F0502020204030204" pitchFamily="34" charset="0"/>
                <a:ea typeface="Verlag-Book" pitchFamily="2" charset="0"/>
                <a:cs typeface="Calibri" panose="020F0502020204030204" pitchFamily="34" charset="0"/>
                <a:sym typeface="Verlag-Book" pitchFamily="2" charset="0"/>
              </a:rPr>
              <a:t>Contact Information</a:t>
            </a:r>
          </a:p>
        </p:txBody>
      </p:sp>
      <p:sp>
        <p:nvSpPr>
          <p:cNvPr id="15" name="Rectangle 14">
            <a:extLst>
              <a:ext uri="{FF2B5EF4-FFF2-40B4-BE49-F238E27FC236}">
                <a16:creationId xmlns:a16="http://schemas.microsoft.com/office/drawing/2014/main" id="{F15CC29F-5976-A379-5884-048265883490}"/>
              </a:ext>
            </a:extLst>
          </p:cNvPr>
          <p:cNvSpPr/>
          <p:nvPr/>
        </p:nvSpPr>
        <p:spPr>
          <a:xfrm>
            <a:off x="8262144" y="494507"/>
            <a:ext cx="3380581" cy="1008063"/>
          </a:xfrm>
          <a:prstGeom prst="rect">
            <a:avLst/>
          </a:prstGeom>
          <a:noFill/>
          <a:ln w="19050">
            <a:solidFill>
              <a:srgbClr val="1A3B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srgbClr val="C00000"/>
              </a:solidFill>
              <a:latin typeface="Calibri" panose="020F0502020204030204" pitchFamily="34" charset="0"/>
              <a:cs typeface="Calibri" panose="020F0502020204030204" pitchFamily="34" charset="0"/>
            </a:endParaRPr>
          </a:p>
        </p:txBody>
      </p:sp>
      <p:sp>
        <p:nvSpPr>
          <p:cNvPr id="86019" name="TextBox 15">
            <a:extLst>
              <a:ext uri="{FF2B5EF4-FFF2-40B4-BE49-F238E27FC236}">
                <a16:creationId xmlns:a16="http://schemas.microsoft.com/office/drawing/2014/main" id="{754FD85E-CF14-418F-7290-6EB39B76CA3C}"/>
              </a:ext>
            </a:extLst>
          </p:cNvPr>
          <p:cNvSpPr txBox="1">
            <a:spLocks noChangeArrowheads="1"/>
          </p:cNvSpPr>
          <p:nvPr/>
        </p:nvSpPr>
        <p:spPr bwMode="auto">
          <a:xfrm>
            <a:off x="671513" y="1676400"/>
            <a:ext cx="5729288" cy="169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nSpc>
                <a:spcPct val="150000"/>
              </a:lnSpc>
            </a:pPr>
            <a:r>
              <a:rPr lang="en-US" altLang="en-US" b="1" dirty="0">
                <a:solidFill>
                  <a:srgbClr val="002060"/>
                </a:solidFill>
                <a:latin typeface="Calibri" panose="020F0502020204030204" pitchFamily="34" charset="0"/>
                <a:cs typeface="Calibri" panose="020F0502020204030204" pitchFamily="34" charset="0"/>
              </a:rPr>
              <a:t>Email:      </a:t>
            </a:r>
            <a:r>
              <a:rPr lang="en-US" altLang="en-US" dirty="0" err="1">
                <a:solidFill>
                  <a:schemeClr val="tx1"/>
                </a:solidFill>
                <a:latin typeface="Calibri" panose="020F0502020204030204" pitchFamily="34" charset="0"/>
                <a:cs typeface="Calibri" panose="020F0502020204030204" pitchFamily="34" charset="0"/>
              </a:rPr>
              <a:t>studyabroad@mesacc.edu</a:t>
            </a:r>
            <a:endParaRPr lang="en-US" altLang="en-US" dirty="0">
              <a:solidFill>
                <a:schemeClr val="tx1"/>
              </a:solidFill>
              <a:latin typeface="Calibri" panose="020F0502020204030204" pitchFamily="34" charset="0"/>
              <a:cs typeface="Calibri" panose="020F0502020204030204" pitchFamily="34" charset="0"/>
            </a:endParaRPr>
          </a:p>
          <a:p>
            <a:pPr>
              <a:lnSpc>
                <a:spcPct val="150000"/>
              </a:lnSpc>
            </a:pPr>
            <a:r>
              <a:rPr lang="en-US" altLang="en-US" b="1" dirty="0">
                <a:solidFill>
                  <a:srgbClr val="002060"/>
                </a:solidFill>
                <a:latin typeface="Calibri" panose="020F0502020204030204" pitchFamily="34" charset="0"/>
                <a:cs typeface="Calibri" panose="020F0502020204030204" pitchFamily="34" charset="0"/>
              </a:rPr>
              <a:t>Phone:    </a:t>
            </a:r>
            <a:r>
              <a:rPr lang="en-US" altLang="en-US" dirty="0">
                <a:solidFill>
                  <a:schemeClr val="tx1"/>
                </a:solidFill>
                <a:latin typeface="Calibri" panose="020F0502020204030204" pitchFamily="34" charset="0"/>
                <a:cs typeface="Calibri" panose="020F0502020204030204" pitchFamily="34" charset="0"/>
              </a:rPr>
              <a:t>480.461.7870</a:t>
            </a:r>
          </a:p>
          <a:p>
            <a:pPr>
              <a:lnSpc>
                <a:spcPct val="150000"/>
              </a:lnSpc>
            </a:pPr>
            <a:r>
              <a:rPr lang="en-US" altLang="en-US" b="1" dirty="0">
                <a:solidFill>
                  <a:srgbClr val="002060"/>
                </a:solidFill>
                <a:latin typeface="Calibri" panose="020F0502020204030204" pitchFamily="34" charset="0"/>
                <a:cs typeface="Calibri" panose="020F0502020204030204" pitchFamily="34" charset="0"/>
              </a:rPr>
              <a:t>Website: </a:t>
            </a:r>
            <a:r>
              <a:rPr lang="en-US" altLang="en-US" dirty="0" err="1">
                <a:solidFill>
                  <a:schemeClr val="tx1"/>
                </a:solidFill>
                <a:latin typeface="Calibri" panose="020F0502020204030204" pitchFamily="34" charset="0"/>
                <a:cs typeface="Calibri" panose="020F0502020204030204" pitchFamily="34" charset="0"/>
              </a:rPr>
              <a:t>mesacc.edu</a:t>
            </a:r>
            <a:r>
              <a:rPr lang="en-US" altLang="en-US" dirty="0">
                <a:solidFill>
                  <a:schemeClr val="tx1"/>
                </a:solidFill>
                <a:latin typeface="Calibri" panose="020F0502020204030204" pitchFamily="34" charset="0"/>
                <a:cs typeface="Calibri" panose="020F0502020204030204" pitchFamily="34" charset="0"/>
              </a:rPr>
              <a:t>/study-abroad</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40A14946-D567-EEAC-E85B-B3DF9F70BA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713" y="6172200"/>
            <a:ext cx="1371600" cy="685800"/>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CDBF3047-376F-F28E-5B51-B8A4A61F9E7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47913" y="6172200"/>
            <a:ext cx="609600" cy="685800"/>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32A58C92-BBFD-3195-42B3-429851FA89A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05113" y="6019800"/>
            <a:ext cx="1066800" cy="838200"/>
          </a:xfrm>
          <a:prstGeom prst="rect">
            <a:avLst/>
          </a:prstGeom>
        </p:spPr>
      </p:pic>
      <p:pic>
        <p:nvPicPr>
          <p:cNvPr id="6" name="Picture 5">
            <a:extLst>
              <a:ext uri="{FF2B5EF4-FFF2-40B4-BE49-F238E27FC236}">
                <a16:creationId xmlns:a16="http://schemas.microsoft.com/office/drawing/2014/main" id="{A4DBAA35-8BBA-76F7-92CF-2B79CEB2A2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08471" y="672225"/>
            <a:ext cx="3227850" cy="652625"/>
          </a:xfrm>
          <a:prstGeom prst="rect">
            <a:avLst/>
          </a:prstGeom>
        </p:spPr>
      </p:pic>
      <p:pic>
        <p:nvPicPr>
          <p:cNvPr id="13" name="Picture 12">
            <a:extLst>
              <a:ext uri="{FF2B5EF4-FFF2-40B4-BE49-F238E27FC236}">
                <a16:creationId xmlns:a16="http://schemas.microsoft.com/office/drawing/2014/main" id="{7D156C31-A6BB-0A32-60A7-2D747F15527B}"/>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7097121" y="2438400"/>
            <a:ext cx="4414460" cy="3310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2EEA8DDE-AFD4-A7DF-80E0-B38A47423860}"/>
              </a:ext>
            </a:extLst>
          </p:cNvPr>
          <p:cNvSpPr txBox="1"/>
          <p:nvPr/>
        </p:nvSpPr>
        <p:spPr>
          <a:xfrm>
            <a:off x="7305372" y="5987534"/>
            <a:ext cx="4180479" cy="369332"/>
          </a:xfrm>
          <a:prstGeom prst="rect">
            <a:avLst/>
          </a:prstGeom>
          <a:noFill/>
        </p:spPr>
        <p:txBody>
          <a:bodyPr wrap="square" rtlCol="0">
            <a:spAutoFit/>
          </a:bodyPr>
          <a:lstStyle/>
          <a:p>
            <a:r>
              <a:rPr lang="en-US" dirty="0"/>
              <a:t>Namibia Study Abroad – </a:t>
            </a:r>
            <a:r>
              <a:rPr lang="en-US" dirty="0" err="1"/>
              <a:t>Himba</a:t>
            </a:r>
            <a:r>
              <a:rPr lang="en-US" dirty="0"/>
              <a:t> Village</a:t>
            </a:r>
          </a:p>
        </p:txBody>
      </p:sp>
      <p:sp>
        <p:nvSpPr>
          <p:cNvPr id="5" name="TextBox 4">
            <a:extLst>
              <a:ext uri="{FF2B5EF4-FFF2-40B4-BE49-F238E27FC236}">
                <a16:creationId xmlns:a16="http://schemas.microsoft.com/office/drawing/2014/main" id="{2E7D3151-E39A-040A-32AC-8FEEB008BC62}"/>
              </a:ext>
            </a:extLst>
          </p:cNvPr>
          <p:cNvSpPr txBox="1"/>
          <p:nvPr/>
        </p:nvSpPr>
        <p:spPr>
          <a:xfrm>
            <a:off x="671513" y="3657600"/>
            <a:ext cx="5486400" cy="2585323"/>
          </a:xfrm>
          <a:prstGeom prst="rect">
            <a:avLst/>
          </a:prstGeom>
          <a:noFill/>
        </p:spPr>
        <p:txBody>
          <a:bodyPr wrap="square" rtlCol="0">
            <a:spAutoFit/>
          </a:bodyPr>
          <a:lstStyle/>
          <a:p>
            <a:pPr marL="0" marR="0" lvl="0" indent="0" algn="l" rtl="0">
              <a:lnSpc>
                <a:spcPct val="150000"/>
              </a:lnSpc>
              <a:spcBef>
                <a:spcPts val="0"/>
              </a:spcBef>
              <a:spcAft>
                <a:spcPts val="0"/>
              </a:spcAft>
              <a:buNone/>
            </a:pPr>
            <a:r>
              <a:rPr lang="en-US" sz="2400" b="1" dirty="0">
                <a:solidFill>
                  <a:srgbClr val="978D65"/>
                </a:solidFill>
                <a:latin typeface="Calibri"/>
                <a:ea typeface="Calibri"/>
                <a:cs typeface="Calibri"/>
                <a:sym typeface="Calibri"/>
              </a:rPr>
              <a:t>Writing Center</a:t>
            </a:r>
            <a:endParaRPr lang="en-US" sz="2400" dirty="0"/>
          </a:p>
          <a:p>
            <a:pPr marL="0" marR="0" lvl="0" indent="0" algn="l" rtl="0">
              <a:lnSpc>
                <a:spcPct val="150000"/>
              </a:lnSpc>
              <a:spcBef>
                <a:spcPts val="0"/>
              </a:spcBef>
              <a:spcAft>
                <a:spcPts val="0"/>
              </a:spcAft>
              <a:buNone/>
            </a:pPr>
            <a:r>
              <a:rPr lang="en-US" sz="2400" b="1" dirty="0">
                <a:solidFill>
                  <a:srgbClr val="002C6A"/>
                </a:solidFill>
                <a:latin typeface="Calibri"/>
                <a:ea typeface="Calibri"/>
                <a:cs typeface="Calibri"/>
                <a:sym typeface="Calibri"/>
              </a:rPr>
              <a:t>Email:	    </a:t>
            </a:r>
            <a:r>
              <a:rPr lang="en-US" sz="2400" dirty="0" err="1">
                <a:latin typeface="Calibri"/>
                <a:ea typeface="Calibri"/>
                <a:cs typeface="Calibri"/>
                <a:sym typeface="Calibri"/>
              </a:rPr>
              <a:t>nicole.bradley@mesacc.edu</a:t>
            </a:r>
            <a:endParaRPr lang="en-US" sz="2400" dirty="0">
              <a:latin typeface="Calibri"/>
              <a:ea typeface="Calibri"/>
              <a:cs typeface="Calibri"/>
              <a:sym typeface="Calibri"/>
            </a:endParaRPr>
          </a:p>
          <a:p>
            <a:pPr marL="0" marR="0" lvl="0" indent="0" algn="l" rtl="0">
              <a:lnSpc>
                <a:spcPct val="150000"/>
              </a:lnSpc>
              <a:spcBef>
                <a:spcPts val="0"/>
              </a:spcBef>
              <a:spcAft>
                <a:spcPts val="0"/>
              </a:spcAft>
              <a:buNone/>
            </a:pPr>
            <a:r>
              <a:rPr lang="en-US" sz="2400" b="1" dirty="0">
                <a:solidFill>
                  <a:srgbClr val="002C6A"/>
                </a:solidFill>
                <a:latin typeface="Calibri"/>
                <a:ea typeface="Calibri"/>
                <a:cs typeface="Calibri"/>
                <a:sym typeface="Calibri"/>
              </a:rPr>
              <a:t>Phone:	    </a:t>
            </a:r>
            <a:r>
              <a:rPr lang="en-US" sz="2400" dirty="0">
                <a:latin typeface="Calibri"/>
                <a:ea typeface="Calibri"/>
                <a:cs typeface="Calibri"/>
                <a:sym typeface="Calibri"/>
              </a:rPr>
              <a:t>480.461.7678</a:t>
            </a:r>
            <a:endParaRPr lang="en-US" sz="2400" dirty="0"/>
          </a:p>
          <a:p>
            <a:pPr marL="0" marR="0" lvl="0" indent="0" algn="l" rtl="0">
              <a:lnSpc>
                <a:spcPct val="150000"/>
              </a:lnSpc>
              <a:spcBef>
                <a:spcPts val="0"/>
              </a:spcBef>
              <a:spcAft>
                <a:spcPts val="0"/>
              </a:spcAft>
              <a:buNone/>
            </a:pPr>
            <a:r>
              <a:rPr lang="en-US" sz="2400" b="1" dirty="0">
                <a:solidFill>
                  <a:srgbClr val="002F6C"/>
                </a:solidFill>
                <a:latin typeface="Calibri"/>
                <a:ea typeface="Calibri"/>
                <a:cs typeface="Calibri"/>
                <a:sym typeface="Calibri"/>
              </a:rPr>
              <a:t>Website: </a:t>
            </a:r>
            <a:r>
              <a:rPr lang="en-US" sz="2400" dirty="0" err="1">
                <a:latin typeface="Calibri"/>
                <a:ea typeface="Calibri"/>
                <a:cs typeface="Calibri"/>
                <a:sym typeface="Calibri"/>
              </a:rPr>
              <a:t>mesacc.edu</a:t>
            </a:r>
            <a:r>
              <a:rPr lang="en-US" sz="2400" dirty="0">
                <a:latin typeface="Calibri"/>
                <a:ea typeface="Calibri"/>
                <a:cs typeface="Calibri"/>
                <a:sym typeface="Calibri"/>
              </a:rPr>
              <a:t>/</a:t>
            </a:r>
            <a:r>
              <a:rPr lang="en-US" sz="2400" dirty="0" err="1">
                <a:latin typeface="Calibri"/>
                <a:ea typeface="Calibri"/>
                <a:cs typeface="Calibri"/>
                <a:sym typeface="Calibri"/>
              </a:rPr>
              <a:t>writingcenter</a:t>
            </a:r>
            <a:endParaRPr lang="en-US" sz="2400" dirty="0">
              <a:latin typeface="Calibri"/>
              <a:ea typeface="Calibri"/>
              <a:cs typeface="Calibri"/>
              <a:sym typeface="Calibri"/>
            </a:endParaRPr>
          </a:p>
          <a:p>
            <a:endParaRPr lang="en-US"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155E0C74-4902-1535-0D6F-EC67D4AE6BCE}"/>
              </a:ext>
            </a:extLst>
          </p:cNvPr>
          <p:cNvSpPr txBox="1"/>
          <p:nvPr/>
        </p:nvSpPr>
        <p:spPr>
          <a:xfrm>
            <a:off x="1066800" y="2468737"/>
            <a:ext cx="10585634" cy="2768130"/>
          </a:xfrm>
          <a:prstGeom prst="rect">
            <a:avLst/>
          </a:prstGeom>
        </p:spPr>
        <p:txBody>
          <a:bodyPr wrap="square" lIns="0" tIns="0" rIns="0" bIns="0" rtlCol="0" anchor="t">
            <a:spAutoFit/>
          </a:bodyPr>
          <a:lstStyle/>
          <a:p>
            <a:pPr defTabSz="609630"/>
            <a:r>
              <a:rPr lang="en-US" sz="5400" b="1" dirty="0">
                <a:solidFill>
                  <a:srgbClr val="002F6C"/>
                </a:solidFill>
                <a:latin typeface="Calibri"/>
              </a:rPr>
              <a:t>Gilman Program Info &amp;</a:t>
            </a:r>
          </a:p>
          <a:p>
            <a:pPr defTabSz="609630"/>
            <a:r>
              <a:rPr lang="en-US" sz="5400" b="1" dirty="0">
                <a:solidFill>
                  <a:srgbClr val="002F6C"/>
                </a:solidFill>
                <a:latin typeface="Calibri"/>
              </a:rPr>
              <a:t>Eligibility</a:t>
            </a:r>
          </a:p>
          <a:p>
            <a:pPr defTabSz="609630">
              <a:lnSpc>
                <a:spcPts val="9605"/>
              </a:lnSpc>
            </a:pPr>
            <a:endParaRPr lang="en-US" sz="5400" dirty="0">
              <a:solidFill>
                <a:srgbClr val="002F6C"/>
              </a:solidFill>
              <a:latin typeface="Verlag 1"/>
            </a:endParaRPr>
          </a:p>
        </p:txBody>
      </p:sp>
      <p:sp>
        <p:nvSpPr>
          <p:cNvPr id="4" name="TextBox 3">
            <a:extLst>
              <a:ext uri="{FF2B5EF4-FFF2-40B4-BE49-F238E27FC236}">
                <a16:creationId xmlns:a16="http://schemas.microsoft.com/office/drawing/2014/main" id="{97A4B6DB-992F-09A3-BA8C-FD11DCEC21D9}"/>
              </a:ext>
            </a:extLst>
          </p:cNvPr>
          <p:cNvSpPr txBox="1"/>
          <p:nvPr/>
        </p:nvSpPr>
        <p:spPr>
          <a:xfrm>
            <a:off x="6248400" y="5715000"/>
            <a:ext cx="5029200" cy="307777"/>
          </a:xfrm>
          <a:prstGeom prst="rect">
            <a:avLst/>
          </a:prstGeom>
          <a:noFill/>
        </p:spPr>
        <p:txBody>
          <a:bodyPr wrap="square" rtlCol="0">
            <a:spAutoFit/>
          </a:bodyPr>
          <a:lstStyle/>
          <a:p>
            <a:r>
              <a:rPr lang="en-US" sz="700" dirty="0">
                <a:solidFill>
                  <a:srgbClr val="002060"/>
                </a:solidFill>
              </a:rPr>
              <a:t>The Benjamin A. Gilman International Scholarship Program is a program of the U.S. Department of State with funding provided by the U.S. Government and supported in its implementation by the Institute of International Education (IIE).</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6DB9D3BB-B337-F139-2415-B8E69EA786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5800" y="5562600"/>
            <a:ext cx="1371600" cy="685800"/>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131BF689-3C23-542F-3374-1BB1782267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05000" y="5562600"/>
            <a:ext cx="609600" cy="685800"/>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1B4AFF8F-1346-DB03-A118-B41BD289F85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62200" y="5410200"/>
            <a:ext cx="1066800" cy="838200"/>
          </a:xfrm>
          <a:prstGeom prst="rect">
            <a:avLst/>
          </a:prstGeom>
        </p:spPr>
      </p:pic>
    </p:spTree>
    <p:extLst>
      <p:ext uri="{BB962C8B-B14F-4D97-AF65-F5344CB8AC3E}">
        <p14:creationId xmlns:p14="http://schemas.microsoft.com/office/powerpoint/2010/main" val="1348380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E062B58-8918-E9D4-F0B2-BC4A6C2C6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D249D68-7E6F-CA7D-37CA-C1FB2E8138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9669642" cy="6857990"/>
          </a:xfrm>
          <a:prstGeom prst="rect">
            <a:avLst/>
          </a:prstGeom>
          <a:solidFill>
            <a:srgbClr val="FFFFFF">
              <a:shade val="85000"/>
            </a:srgbClr>
          </a:solidFill>
        </p:spPr>
      </p:pic>
      <p:sp>
        <p:nvSpPr>
          <p:cNvPr id="7" name="Rectangle 6">
            <a:extLst>
              <a:ext uri="{FF2B5EF4-FFF2-40B4-BE49-F238E27FC236}">
                <a16:creationId xmlns:a16="http://schemas.microsoft.com/office/drawing/2014/main" id="{A591C3E7-134F-CC98-6A45-96179F7E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10">
            <a:extLst>
              <a:ext uri="{FF2B5EF4-FFF2-40B4-BE49-F238E27FC236}">
                <a16:creationId xmlns:a16="http://schemas.microsoft.com/office/drawing/2014/main" id="{016C0ACB-6636-18CC-CAA3-DAFA9E1781BC}"/>
              </a:ext>
            </a:extLst>
          </p:cNvPr>
          <p:cNvSpPr txBox="1"/>
          <p:nvPr/>
        </p:nvSpPr>
        <p:spPr>
          <a:xfrm>
            <a:off x="7315200" y="-231979"/>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4000" b="1" dirty="0">
                <a:solidFill>
                  <a:srgbClr val="002060"/>
                </a:solidFill>
                <a:ea typeface="+mj-ea"/>
                <a:cs typeface="+mj-cs"/>
              </a:rPr>
              <a:t>Eligibility</a:t>
            </a: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52402678-CD9C-AE1D-074D-E26AB42487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79467" y="6040623"/>
            <a:ext cx="2895600" cy="817699"/>
          </a:xfrm>
          <a:prstGeom prst="rect">
            <a:avLst/>
          </a:prstGeom>
        </p:spPr>
      </p:pic>
      <p:sp>
        <p:nvSpPr>
          <p:cNvPr id="11" name="TextBox 10">
            <a:extLst>
              <a:ext uri="{FF2B5EF4-FFF2-40B4-BE49-F238E27FC236}">
                <a16:creationId xmlns:a16="http://schemas.microsoft.com/office/drawing/2014/main" id="{4D96BE16-89C8-14C9-B659-E2330E33625B}"/>
              </a:ext>
            </a:extLst>
          </p:cNvPr>
          <p:cNvSpPr txBox="1"/>
          <p:nvPr/>
        </p:nvSpPr>
        <p:spPr>
          <a:xfrm>
            <a:off x="7543800" y="1019568"/>
            <a:ext cx="4495800" cy="5021055"/>
          </a:xfrm>
          <a:prstGeom prst="rect">
            <a:avLst/>
          </a:prstGeom>
          <a:noFill/>
        </p:spPr>
        <p:txBody>
          <a:bodyPr wrap="square">
            <a:spAutoFit/>
          </a:bodyPr>
          <a:lstStyle/>
          <a:p>
            <a:pPr marL="304815" indent="-304815" defTabSz="609630">
              <a:lnSpc>
                <a:spcPct val="150000"/>
              </a:lnSpc>
              <a:buClr>
                <a:schemeClr val="accent1"/>
              </a:buClr>
              <a:buFont typeface="Arial" panose="020B0604020202020204" pitchFamily="34" charset="0"/>
              <a:buChar char="•"/>
              <a:defRPr/>
            </a:pPr>
            <a:r>
              <a:rPr lang="en-US" sz="2400" dirty="0">
                <a:solidFill>
                  <a:srgbClr val="002060"/>
                </a:solidFill>
                <a:latin typeface="Calibri"/>
              </a:rPr>
              <a:t>U.S. citizen or national </a:t>
            </a:r>
          </a:p>
          <a:p>
            <a:pPr marL="304815" indent="-304815" defTabSz="609630">
              <a:lnSpc>
                <a:spcPct val="150000"/>
              </a:lnSpc>
              <a:buClr>
                <a:schemeClr val="accent1"/>
              </a:buClr>
              <a:buFont typeface="Arial" panose="020B0604020202020204" pitchFamily="34" charset="0"/>
              <a:buChar char="•"/>
              <a:defRPr/>
            </a:pPr>
            <a:r>
              <a:rPr lang="en-US" sz="2400" dirty="0">
                <a:solidFill>
                  <a:srgbClr val="002060"/>
                </a:solidFill>
                <a:latin typeface="Calibri"/>
              </a:rPr>
              <a:t>Undergraduate student</a:t>
            </a:r>
          </a:p>
          <a:p>
            <a:pPr marL="304815" indent="-304815" defTabSz="609630">
              <a:lnSpc>
                <a:spcPct val="150000"/>
              </a:lnSpc>
              <a:buClr>
                <a:schemeClr val="accent1"/>
              </a:buClr>
              <a:buFont typeface="Arial" panose="020B0604020202020204" pitchFamily="34" charset="0"/>
              <a:buChar char="•"/>
              <a:defRPr/>
            </a:pPr>
            <a:r>
              <a:rPr lang="en-US" sz="2400" dirty="0">
                <a:solidFill>
                  <a:srgbClr val="002060"/>
                </a:solidFill>
                <a:latin typeface="Calibri"/>
              </a:rPr>
              <a:t>Federal Pell Grant recipient</a:t>
            </a:r>
          </a:p>
          <a:p>
            <a:pPr marL="304815" indent="-304815" defTabSz="609630">
              <a:lnSpc>
                <a:spcPct val="150000"/>
              </a:lnSpc>
              <a:buClr>
                <a:schemeClr val="accent1"/>
              </a:buClr>
              <a:buFont typeface="Arial" panose="020B0604020202020204" pitchFamily="34" charset="0"/>
              <a:buChar char="•"/>
              <a:defRPr/>
            </a:pPr>
            <a:r>
              <a:rPr lang="en-US" sz="2400" dirty="0">
                <a:solidFill>
                  <a:srgbClr val="002060"/>
                </a:solidFill>
                <a:latin typeface="Calibri"/>
              </a:rPr>
              <a:t>Program abroad must be credit-bearing </a:t>
            </a:r>
          </a:p>
          <a:p>
            <a:pPr marL="304815" indent="-304815" defTabSz="609630">
              <a:lnSpc>
                <a:spcPct val="150000"/>
              </a:lnSpc>
              <a:buClr>
                <a:schemeClr val="accent1"/>
              </a:buClr>
              <a:buFont typeface="Arial" panose="020B0604020202020204" pitchFamily="34" charset="0"/>
              <a:buChar char="•"/>
              <a:defRPr/>
            </a:pPr>
            <a:r>
              <a:rPr lang="en-US" sz="2400" dirty="0">
                <a:solidFill>
                  <a:srgbClr val="002060"/>
                </a:solidFill>
                <a:latin typeface="Calibri"/>
              </a:rPr>
              <a:t>Program abroad must be in a country or area with an overall Travel Advisory Level 1 or 2</a:t>
            </a:r>
          </a:p>
          <a:p>
            <a:pPr marL="304815" indent="-304815" defTabSz="609630">
              <a:lnSpc>
                <a:spcPct val="150000"/>
              </a:lnSpc>
              <a:buClr>
                <a:schemeClr val="accent1"/>
              </a:buClr>
              <a:buFont typeface="Arial" panose="020B0604020202020204" pitchFamily="34" charset="0"/>
              <a:buChar char="•"/>
              <a:defRPr/>
            </a:pPr>
            <a:r>
              <a:rPr lang="en-US" sz="2400" b="1" dirty="0">
                <a:solidFill>
                  <a:srgbClr val="002060"/>
                </a:solidFill>
                <a:latin typeface="Calibri"/>
              </a:rPr>
              <a:t>NO minimum program length!  </a:t>
            </a:r>
          </a:p>
        </p:txBody>
      </p:sp>
    </p:spTree>
    <p:extLst>
      <p:ext uri="{BB962C8B-B14F-4D97-AF65-F5344CB8AC3E}">
        <p14:creationId xmlns:p14="http://schemas.microsoft.com/office/powerpoint/2010/main" val="3291252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0" y="0"/>
            <a:ext cx="7509419" cy="6858000"/>
          </a:xfrm>
          <a:custGeom>
            <a:avLst/>
            <a:gdLst/>
            <a:ahLst/>
            <a:cxnLst/>
            <a:rect l="l" t="t" r="r" b="b"/>
            <a:pathLst>
              <a:path w="11264129" h="10287000">
                <a:moveTo>
                  <a:pt x="0" y="0"/>
                </a:moveTo>
                <a:lnTo>
                  <a:pt x="11264129" y="0"/>
                </a:lnTo>
                <a:lnTo>
                  <a:pt x="11264129" y="10287000"/>
                </a:lnTo>
                <a:lnTo>
                  <a:pt x="0" y="10287000"/>
                </a:lnTo>
                <a:lnTo>
                  <a:pt x="0" y="0"/>
                </a:lnTo>
                <a:close/>
              </a:path>
            </a:pathLst>
          </a:custGeom>
          <a:blipFill>
            <a:blip r:embed="rId3">
              <a:alphaModFix amt="3000"/>
            </a:blip>
            <a:stretch>
              <a:fillRect/>
            </a:stretch>
          </a:blipFill>
        </p:spPr>
        <p:txBody>
          <a:bodyPr/>
          <a:lstStyle/>
          <a:p>
            <a:pPr defTabSz="609630"/>
            <a:endParaRPr lang="en-US" sz="1200" dirty="0">
              <a:solidFill>
                <a:prstClr val="black"/>
              </a:solidFill>
              <a:latin typeface="Calibri"/>
            </a:endParaRPr>
          </a:p>
        </p:txBody>
      </p:sp>
      <p:pic>
        <p:nvPicPr>
          <p:cNvPr id="2" name="Picture 1" descr="Rows of American flags in twilight">
            <a:extLst>
              <a:ext uri="{FF2B5EF4-FFF2-40B4-BE49-F238E27FC236}">
                <a16:creationId xmlns:a16="http://schemas.microsoft.com/office/drawing/2014/main" id="{80079A64-85FD-45A1-FD5B-B0D0C98EC5E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848600" y="0"/>
            <a:ext cx="4343400" cy="6858000"/>
          </a:xfrm>
          <a:prstGeom prst="rect">
            <a:avLst/>
          </a:prstGeom>
          <a:solidFill>
            <a:srgbClr val="FFFFFF">
              <a:shade val="85000"/>
            </a:srgbClr>
          </a:solidFill>
          <a:ln w="88900" cap="sq">
            <a:noFill/>
            <a:miter lim="800000"/>
          </a:ln>
          <a:effectLst/>
        </p:spPr>
      </p:pic>
      <p:sp>
        <p:nvSpPr>
          <p:cNvPr id="8" name="TextBox 10">
            <a:extLst>
              <a:ext uri="{FF2B5EF4-FFF2-40B4-BE49-F238E27FC236}">
                <a16:creationId xmlns:a16="http://schemas.microsoft.com/office/drawing/2014/main" id="{21DC91BB-F4AD-CF52-6FE4-8EA218CD9A12}"/>
              </a:ext>
            </a:extLst>
          </p:cNvPr>
          <p:cNvSpPr txBox="1"/>
          <p:nvPr/>
        </p:nvSpPr>
        <p:spPr>
          <a:xfrm>
            <a:off x="669167" y="343743"/>
            <a:ext cx="9948031" cy="702885"/>
          </a:xfrm>
          <a:prstGeom prst="rect">
            <a:avLst/>
          </a:prstGeom>
        </p:spPr>
        <p:txBody>
          <a:bodyPr wrap="square" lIns="0" tIns="0" rIns="0" bIns="0" rtlCol="0" anchor="t">
            <a:spAutoFit/>
          </a:bodyPr>
          <a:lstStyle/>
          <a:p>
            <a:pPr defTabSz="609630">
              <a:lnSpc>
                <a:spcPts val="5867"/>
              </a:lnSpc>
              <a:defRPr/>
            </a:pPr>
            <a:r>
              <a:rPr lang="en-US" sz="4000" b="1" dirty="0">
                <a:solidFill>
                  <a:srgbClr val="002F6C"/>
                </a:solidFill>
              </a:rPr>
              <a:t>Gilman-McCain Scholarship </a:t>
            </a: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F1AF92C2-CEC3-FD67-8C5C-D62FAF15C70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431740" y="6096000"/>
            <a:ext cx="2743200" cy="762000"/>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4FFA19B1-C268-8D0B-9BE9-94E9C7349B3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453349" y="6172200"/>
            <a:ext cx="1371600" cy="6858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BB5449A8-9D27-7E3D-50E1-7FD291FDCE5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672549" y="6172200"/>
            <a:ext cx="609600" cy="6858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1A9284E3-921F-1140-134F-06A5985051F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129749" y="6019800"/>
            <a:ext cx="1066800" cy="838200"/>
          </a:xfrm>
          <a:prstGeom prst="rect">
            <a:avLst/>
          </a:prstGeom>
        </p:spPr>
      </p:pic>
      <p:sp>
        <p:nvSpPr>
          <p:cNvPr id="5" name="TextBox 4">
            <a:extLst>
              <a:ext uri="{FF2B5EF4-FFF2-40B4-BE49-F238E27FC236}">
                <a16:creationId xmlns:a16="http://schemas.microsoft.com/office/drawing/2014/main" id="{5DC72F0D-ABEC-E102-9CB3-2FBDAD5D8AF7}"/>
              </a:ext>
            </a:extLst>
          </p:cNvPr>
          <p:cNvSpPr txBox="1"/>
          <p:nvPr/>
        </p:nvSpPr>
        <p:spPr>
          <a:xfrm>
            <a:off x="977719" y="4415138"/>
            <a:ext cx="6105128" cy="1508105"/>
          </a:xfrm>
          <a:prstGeom prst="rect">
            <a:avLst/>
          </a:prstGeom>
          <a:noFill/>
        </p:spPr>
        <p:txBody>
          <a:bodyPr wrap="square">
            <a:spAutoFit/>
          </a:bodyPr>
          <a:lstStyle/>
          <a:p>
            <a:pPr defTabSz="609630">
              <a:buClr>
                <a:schemeClr val="accent1"/>
              </a:buClr>
              <a:defRPr/>
            </a:pPr>
            <a:endParaRPr lang="en-US" sz="2000" dirty="0">
              <a:solidFill>
                <a:srgbClr val="002060"/>
              </a:solidFill>
            </a:endParaRPr>
          </a:p>
          <a:p>
            <a:pPr defTabSz="609630">
              <a:buClr>
                <a:schemeClr val="accent1"/>
              </a:buClr>
              <a:defRPr/>
            </a:pPr>
            <a:r>
              <a:rPr lang="en-US" dirty="0">
                <a:solidFill>
                  <a:srgbClr val="002060"/>
                </a:solidFill>
              </a:rPr>
              <a:t>(Including Air Force, Air Force Reserve, Air National Guard, Army, Army National Guard, Army Reserve, Coast Guard, Coast Guard Reserve, Marine Corps, Marine Corps Reserve, Navy, Navy Reserve, Space Force)</a:t>
            </a:r>
          </a:p>
        </p:txBody>
      </p:sp>
      <p:sp>
        <p:nvSpPr>
          <p:cNvPr id="13" name="TextBox 12">
            <a:extLst>
              <a:ext uri="{FF2B5EF4-FFF2-40B4-BE49-F238E27FC236}">
                <a16:creationId xmlns:a16="http://schemas.microsoft.com/office/drawing/2014/main" id="{508BF4D0-2902-3542-FF03-B8A58C581C5D}"/>
              </a:ext>
            </a:extLst>
          </p:cNvPr>
          <p:cNvSpPr txBox="1"/>
          <p:nvPr/>
        </p:nvSpPr>
        <p:spPr>
          <a:xfrm>
            <a:off x="657236" y="1134943"/>
            <a:ext cx="6581764" cy="4001095"/>
          </a:xfrm>
          <a:prstGeom prst="rect">
            <a:avLst/>
          </a:prstGeom>
        </p:spPr>
        <p:txBody>
          <a:bodyPr wrap="square" lIns="0" tIns="0" rIns="0" bIns="0" rtlCol="0" anchor="t">
            <a:spAutoFit/>
          </a:bodyPr>
          <a:lstStyle/>
          <a:p>
            <a:pPr>
              <a:defRPr/>
            </a:pPr>
            <a:r>
              <a:rPr lang="en-US" sz="2600" b="1" dirty="0">
                <a:solidFill>
                  <a:schemeClr val="accent1"/>
                </a:solidFill>
                <a:latin typeface="+mj-lt"/>
              </a:rPr>
              <a:t>Recipients receive a flat $5,000 scholarship to study or intern abroad.</a:t>
            </a:r>
          </a:p>
          <a:p>
            <a:pPr>
              <a:defRPr/>
            </a:pPr>
            <a:endParaRPr lang="en-US" sz="2600" b="1" dirty="0">
              <a:solidFill>
                <a:schemeClr val="accent1"/>
              </a:solidFill>
              <a:latin typeface="+mj-lt"/>
            </a:endParaRPr>
          </a:p>
          <a:p>
            <a:pPr>
              <a:defRPr/>
            </a:pPr>
            <a:r>
              <a:rPr lang="en-US" sz="2600" b="1" dirty="0">
                <a:solidFill>
                  <a:srgbClr val="002060"/>
                </a:solidFill>
              </a:rPr>
              <a:t>Eligibility requirements:</a:t>
            </a:r>
          </a:p>
          <a:p>
            <a:pPr>
              <a:defRPr/>
            </a:pPr>
            <a:endParaRPr lang="en-US" sz="2600" b="1" dirty="0">
              <a:solidFill>
                <a:srgbClr val="002060"/>
              </a:solidFill>
              <a:latin typeface="+mj-lt"/>
            </a:endParaRPr>
          </a:p>
          <a:p>
            <a:pPr marL="457200" indent="-457200">
              <a:buFont typeface="Arial" panose="020B0604020202020204" pitchFamily="34" charset="0"/>
              <a:buChar char="•"/>
              <a:defRPr/>
            </a:pPr>
            <a:r>
              <a:rPr lang="en-US" sz="2600" b="1" dirty="0">
                <a:solidFill>
                  <a:srgbClr val="002060"/>
                </a:solidFill>
                <a:latin typeface="+mj-lt"/>
              </a:rPr>
              <a:t>Must be a child or spousal dependents of active or activated service members.</a:t>
            </a:r>
          </a:p>
          <a:p>
            <a:pPr marL="457200" indent="-457200">
              <a:buFont typeface="Arial" panose="020B0604020202020204" pitchFamily="34" charset="0"/>
              <a:buChar char="•"/>
              <a:defRPr/>
            </a:pPr>
            <a:r>
              <a:rPr lang="en-US" sz="2600" b="1" dirty="0">
                <a:solidFill>
                  <a:srgbClr val="002060"/>
                </a:solidFill>
              </a:rPr>
              <a:t>Military personnel must be active or activated during the time of application</a:t>
            </a:r>
            <a:r>
              <a:rPr lang="en-US" sz="2600" dirty="0">
                <a:solidFill>
                  <a:srgbClr val="002060"/>
                </a:solidFill>
              </a:rPr>
              <a:t> </a:t>
            </a:r>
          </a:p>
          <a:p>
            <a:pPr>
              <a:defRPr/>
            </a:pPr>
            <a:endParaRPr lang="en-US" sz="2600" dirty="0">
              <a:solidFill>
                <a:schemeClr val="accent1"/>
              </a:solidFill>
              <a:latin typeface="+mj-lt"/>
            </a:endParaRPr>
          </a:p>
        </p:txBody>
      </p:sp>
    </p:spTree>
    <p:extLst>
      <p:ext uri="{BB962C8B-B14F-4D97-AF65-F5344CB8AC3E}">
        <p14:creationId xmlns:p14="http://schemas.microsoft.com/office/powerpoint/2010/main" val="2022759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in a graduation gown holding a diploma&#10;&#10;Description automatically generated">
            <a:extLst>
              <a:ext uri="{FF2B5EF4-FFF2-40B4-BE49-F238E27FC236}">
                <a16:creationId xmlns:a16="http://schemas.microsoft.com/office/drawing/2014/main" id="{F7A501A6-21D2-787D-CCF9-040C8FF200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3446"/>
            <a:ext cx="4724398" cy="6858000"/>
          </a:xfrm>
          <a:prstGeom prst="rect">
            <a:avLst/>
          </a:prstGeom>
          <a:solidFill>
            <a:srgbClr val="FFFFFF">
              <a:shade val="85000"/>
            </a:srgbClr>
          </a:solidFill>
          <a:ln w="88900" cap="sq">
            <a:noFill/>
            <a:miter lim="800000"/>
          </a:ln>
          <a:effectLst/>
        </p:spPr>
      </p:pic>
      <p:sp>
        <p:nvSpPr>
          <p:cNvPr id="15" name="Freeform 4">
            <a:extLst>
              <a:ext uri="{FF2B5EF4-FFF2-40B4-BE49-F238E27FC236}">
                <a16:creationId xmlns:a16="http://schemas.microsoft.com/office/drawing/2014/main" id="{FEE4116F-62FB-89C4-5B60-4DE5C70362DC}"/>
              </a:ext>
            </a:extLst>
          </p:cNvPr>
          <p:cNvSpPr/>
          <p:nvPr/>
        </p:nvSpPr>
        <p:spPr>
          <a:xfrm>
            <a:off x="4682581" y="-23446"/>
            <a:ext cx="7509419" cy="6858000"/>
          </a:xfrm>
          <a:custGeom>
            <a:avLst/>
            <a:gdLst/>
            <a:ahLst/>
            <a:cxnLst/>
            <a:rect l="l" t="t" r="r" b="b"/>
            <a:pathLst>
              <a:path w="11264129" h="10287000">
                <a:moveTo>
                  <a:pt x="0" y="0"/>
                </a:moveTo>
                <a:lnTo>
                  <a:pt x="11264129" y="0"/>
                </a:lnTo>
                <a:lnTo>
                  <a:pt x="11264129" y="10287000"/>
                </a:lnTo>
                <a:lnTo>
                  <a:pt x="0" y="10287000"/>
                </a:lnTo>
                <a:lnTo>
                  <a:pt x="0" y="0"/>
                </a:lnTo>
                <a:close/>
              </a:path>
            </a:pathLst>
          </a:custGeom>
          <a:blipFill>
            <a:blip r:embed="rId4">
              <a:alphaModFix amt="3000"/>
            </a:blip>
            <a:stretch>
              <a:fillRect/>
            </a:stretch>
          </a:blipFill>
        </p:spPr>
        <p:txBody>
          <a:bodyPr/>
          <a:lstStyle/>
          <a:p>
            <a:pPr defTabSz="609630"/>
            <a:endParaRPr lang="en-US" sz="1200" dirty="0">
              <a:solidFill>
                <a:srgbClr val="002060"/>
              </a:solidFill>
              <a:latin typeface="Calibri"/>
            </a:endParaRPr>
          </a:p>
        </p:txBody>
      </p:sp>
      <p:sp>
        <p:nvSpPr>
          <p:cNvPr id="3" name="TextBox 10">
            <a:extLst>
              <a:ext uri="{FF2B5EF4-FFF2-40B4-BE49-F238E27FC236}">
                <a16:creationId xmlns:a16="http://schemas.microsoft.com/office/drawing/2014/main" id="{D27D505C-36CA-77EE-CC3F-BA21EFAEE25A}"/>
              </a:ext>
            </a:extLst>
          </p:cNvPr>
          <p:cNvSpPr txBox="1"/>
          <p:nvPr/>
        </p:nvSpPr>
        <p:spPr>
          <a:xfrm>
            <a:off x="5029201" y="215313"/>
            <a:ext cx="7010400" cy="702885"/>
          </a:xfrm>
          <a:prstGeom prst="rect">
            <a:avLst/>
          </a:prstGeom>
        </p:spPr>
        <p:txBody>
          <a:bodyPr wrap="square" lIns="0" tIns="0" rIns="0" bIns="0" rtlCol="0" anchor="t">
            <a:spAutoFit/>
          </a:bodyPr>
          <a:lstStyle/>
          <a:p>
            <a:pPr defTabSz="609630">
              <a:lnSpc>
                <a:spcPts val="5867"/>
              </a:lnSpc>
              <a:defRPr/>
            </a:pPr>
            <a:r>
              <a:rPr lang="en-US" sz="3600" b="1" dirty="0">
                <a:solidFill>
                  <a:srgbClr val="002060"/>
                </a:solidFill>
              </a:rPr>
              <a:t>Gilman-McCain Eligibility Continued:</a:t>
            </a:r>
            <a:r>
              <a:rPr lang="en-US" sz="4000" b="1" dirty="0">
                <a:solidFill>
                  <a:srgbClr val="002060"/>
                </a:solidFill>
              </a:rPr>
              <a:t> </a:t>
            </a:r>
          </a:p>
        </p:txBody>
      </p:sp>
      <p:graphicFrame>
        <p:nvGraphicFramePr>
          <p:cNvPr id="7" name="TextBox 5">
            <a:extLst>
              <a:ext uri="{FF2B5EF4-FFF2-40B4-BE49-F238E27FC236}">
                <a16:creationId xmlns:a16="http://schemas.microsoft.com/office/drawing/2014/main" id="{CC8F89D6-E081-CE08-5B2A-EF691433856D}"/>
              </a:ext>
            </a:extLst>
          </p:cNvPr>
          <p:cNvGraphicFramePr/>
          <p:nvPr/>
        </p:nvGraphicFramePr>
        <p:xfrm>
          <a:off x="4648200" y="762000"/>
          <a:ext cx="7772402" cy="54781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34AD1437-16BA-24DF-B737-2667FBED7AFE}"/>
              </a:ext>
            </a:extLst>
          </p:cNvPr>
          <p:cNvSpPr txBox="1"/>
          <p:nvPr/>
        </p:nvSpPr>
        <p:spPr>
          <a:xfrm>
            <a:off x="5541435" y="6144967"/>
            <a:ext cx="6096000" cy="400110"/>
          </a:xfrm>
          <a:prstGeom prst="rect">
            <a:avLst/>
          </a:prstGeom>
          <a:solidFill>
            <a:srgbClr val="002060"/>
          </a:solidFill>
        </p:spPr>
        <p:txBody>
          <a:bodyPr wrap="square" rtlCol="0">
            <a:spAutoFit/>
          </a:bodyPr>
          <a:lstStyle/>
          <a:p>
            <a:pPr algn="ctr"/>
            <a:r>
              <a:rPr lang="en-US" sz="2000" b="1" dirty="0">
                <a:solidFill>
                  <a:schemeClr val="bg1"/>
                </a:solidFill>
              </a:rPr>
              <a:t>Recipients receive all Gilman alumni benefits</a:t>
            </a: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8073EBFE-FC8A-3C60-EA1C-F773002850B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1609" y="6096000"/>
            <a:ext cx="2743200" cy="762000"/>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F9DFEB50-FEB1-E469-C31C-60629A73269B}"/>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0" y="6172200"/>
            <a:ext cx="1371600" cy="685800"/>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FEE863A2-9EE2-7E9C-7621-CD4EB2B6A3B2}"/>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219200" y="6172200"/>
            <a:ext cx="609600" cy="685800"/>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CC7E9D87-307A-E795-A2D1-14F34E5C3B74}"/>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676400" y="6019800"/>
            <a:ext cx="1066800" cy="838200"/>
          </a:xfrm>
          <a:prstGeom prst="rect">
            <a:avLst/>
          </a:prstGeom>
        </p:spPr>
      </p:pic>
    </p:spTree>
    <p:extLst>
      <p:ext uri="{BB962C8B-B14F-4D97-AF65-F5344CB8AC3E}">
        <p14:creationId xmlns:p14="http://schemas.microsoft.com/office/powerpoint/2010/main" val="2618703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F3425BF4-889D-9561-7E2D-7A18060323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16CAA36-8FBC-0E0E-028A-9003A5869B5F}"/>
              </a:ext>
            </a:extLst>
          </p:cNvPr>
          <p:cNvPicPr preferRelativeResize="0">
            <a:picLocks noChangeAspect="1"/>
          </p:cNvPicPr>
          <p:nvPr/>
        </p:nvPicPr>
        <p:blipFill rotWithShape="1">
          <a:blip r:embed="rId3" cstate="email">
            <a:extLst>
              <a:ext uri="{28A0092B-C50C-407E-A947-70E740481C1C}">
                <a14:useLocalDpi xmlns:a14="http://schemas.microsoft.com/office/drawing/2010/main"/>
              </a:ext>
            </a:extLst>
          </a:blip>
          <a:srcRect t="-1" b="-1"/>
          <a:stretch/>
        </p:blipFill>
        <p:spPr>
          <a:xfrm>
            <a:off x="4038600" y="0"/>
            <a:ext cx="8153400" cy="6857990"/>
          </a:xfrm>
          <a:prstGeom prst="rect">
            <a:avLst/>
          </a:prstGeom>
        </p:spPr>
      </p:pic>
      <p:sp>
        <p:nvSpPr>
          <p:cNvPr id="4" name="Rectangle 3">
            <a:extLst>
              <a:ext uri="{FF2B5EF4-FFF2-40B4-BE49-F238E27FC236}">
                <a16:creationId xmlns:a16="http://schemas.microsoft.com/office/drawing/2014/main" id="{0DBF476D-21CA-A0EF-F5AD-57B78149E1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10">
            <a:extLst>
              <a:ext uri="{FF2B5EF4-FFF2-40B4-BE49-F238E27FC236}">
                <a16:creationId xmlns:a16="http://schemas.microsoft.com/office/drawing/2014/main" id="{1B3AE849-0DF6-B717-99E1-53F47EC5CFBE}"/>
              </a:ext>
            </a:extLst>
          </p:cNvPr>
          <p:cNvSpPr txBox="1"/>
          <p:nvPr/>
        </p:nvSpPr>
        <p:spPr>
          <a:xfrm>
            <a:off x="393190" y="-10"/>
            <a:ext cx="5702810" cy="1899912"/>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4000" b="1" dirty="0">
                <a:solidFill>
                  <a:srgbClr val="002060"/>
                </a:solidFill>
                <a:ea typeface="+mj-ea"/>
                <a:cs typeface="+mj-cs"/>
              </a:rPr>
              <a:t>Scholarships up to $5,000 for any term abroad</a:t>
            </a:r>
          </a:p>
        </p:txBody>
      </p:sp>
      <p:sp>
        <p:nvSpPr>
          <p:cNvPr id="12" name="TextBox 11">
            <a:extLst>
              <a:ext uri="{FF2B5EF4-FFF2-40B4-BE49-F238E27FC236}">
                <a16:creationId xmlns:a16="http://schemas.microsoft.com/office/drawing/2014/main" id="{D92D3B43-FD8E-099D-508C-992E91FAF4A5}"/>
              </a:ext>
            </a:extLst>
          </p:cNvPr>
          <p:cNvSpPr txBox="1"/>
          <p:nvPr/>
        </p:nvSpPr>
        <p:spPr>
          <a:xfrm>
            <a:off x="533400" y="1828800"/>
            <a:ext cx="4419600" cy="2805063"/>
          </a:xfrm>
          <a:prstGeom prst="rect">
            <a:avLst/>
          </a:prstGeom>
          <a:noFill/>
        </p:spPr>
        <p:txBody>
          <a:bodyPr wrap="square">
            <a:spAutoFit/>
          </a:bodyPr>
          <a:lstStyle/>
          <a:p>
            <a:pPr marL="304815" indent="-304815" defTabSz="609630">
              <a:lnSpc>
                <a:spcPct val="150000"/>
              </a:lnSpc>
              <a:buClr>
                <a:schemeClr val="accent1"/>
              </a:buClr>
              <a:buFont typeface="Arial" panose="020B0604020202020204" pitchFamily="34" charset="0"/>
              <a:buChar char="•"/>
              <a:defRPr/>
            </a:pPr>
            <a:r>
              <a:rPr lang="en-US" sz="2400" dirty="0">
                <a:solidFill>
                  <a:srgbClr val="002060"/>
                </a:solidFill>
                <a:latin typeface="Calibri"/>
              </a:rPr>
              <a:t>Fall</a:t>
            </a:r>
          </a:p>
          <a:p>
            <a:pPr marL="304815" indent="-304815" defTabSz="609630">
              <a:lnSpc>
                <a:spcPct val="150000"/>
              </a:lnSpc>
              <a:buClr>
                <a:schemeClr val="accent1"/>
              </a:buClr>
              <a:buFont typeface="Arial" panose="020B0604020202020204" pitchFamily="34" charset="0"/>
              <a:buChar char="•"/>
              <a:defRPr/>
            </a:pPr>
            <a:r>
              <a:rPr lang="en-US" sz="2400" dirty="0">
                <a:solidFill>
                  <a:srgbClr val="002060"/>
                </a:solidFill>
                <a:latin typeface="Calibri"/>
              </a:rPr>
              <a:t>Spring</a:t>
            </a:r>
          </a:p>
          <a:p>
            <a:pPr marL="304815" indent="-304815" defTabSz="609630">
              <a:lnSpc>
                <a:spcPct val="150000"/>
              </a:lnSpc>
              <a:buClr>
                <a:schemeClr val="accent1"/>
              </a:buClr>
              <a:buFont typeface="Arial" panose="020B0604020202020204" pitchFamily="34" charset="0"/>
              <a:buChar char="•"/>
              <a:defRPr/>
            </a:pPr>
            <a:r>
              <a:rPr lang="en-US" sz="2400" dirty="0">
                <a:solidFill>
                  <a:srgbClr val="002060"/>
                </a:solidFill>
                <a:latin typeface="Calibri"/>
              </a:rPr>
              <a:t>Summer</a:t>
            </a:r>
          </a:p>
          <a:p>
            <a:pPr marL="304815" indent="-304815" defTabSz="609630">
              <a:lnSpc>
                <a:spcPct val="150000"/>
              </a:lnSpc>
              <a:buClr>
                <a:schemeClr val="accent1"/>
              </a:buClr>
              <a:buFont typeface="Arial" panose="020B0604020202020204" pitchFamily="34" charset="0"/>
              <a:buChar char="•"/>
              <a:defRPr/>
            </a:pPr>
            <a:r>
              <a:rPr lang="en-US" sz="2400" dirty="0">
                <a:solidFill>
                  <a:srgbClr val="002060"/>
                </a:solidFill>
                <a:latin typeface="Calibri"/>
              </a:rPr>
              <a:t>Winter or J-term</a:t>
            </a:r>
          </a:p>
          <a:p>
            <a:pPr marL="304815" indent="-304815" defTabSz="609630">
              <a:lnSpc>
                <a:spcPct val="150000"/>
              </a:lnSpc>
              <a:buClr>
                <a:schemeClr val="accent1"/>
              </a:buClr>
              <a:buFont typeface="Arial" panose="020B0604020202020204" pitchFamily="34" charset="0"/>
              <a:buChar char="•"/>
              <a:defRPr/>
            </a:pPr>
            <a:r>
              <a:rPr lang="en-US" sz="2400" dirty="0">
                <a:solidFill>
                  <a:srgbClr val="002060"/>
                </a:solidFill>
                <a:latin typeface="Calibri"/>
              </a:rPr>
              <a:t>Academic Year </a:t>
            </a: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CD84D9BD-39AE-93A5-5B24-A852453109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200" y="6014891"/>
            <a:ext cx="2895600" cy="817699"/>
          </a:xfrm>
          <a:prstGeom prst="rect">
            <a:avLst/>
          </a:prstGeom>
        </p:spPr>
      </p:pic>
      <p:sp>
        <p:nvSpPr>
          <p:cNvPr id="14" name="TextBox 13">
            <a:extLst>
              <a:ext uri="{FF2B5EF4-FFF2-40B4-BE49-F238E27FC236}">
                <a16:creationId xmlns:a16="http://schemas.microsoft.com/office/drawing/2014/main" id="{9B6CFB00-76FD-D098-6C34-7785800CE82B}"/>
              </a:ext>
            </a:extLst>
          </p:cNvPr>
          <p:cNvSpPr txBox="1"/>
          <p:nvPr/>
        </p:nvSpPr>
        <p:spPr>
          <a:xfrm>
            <a:off x="4463716" y="715878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7259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0" y="0"/>
            <a:ext cx="7509419" cy="6858000"/>
          </a:xfrm>
          <a:custGeom>
            <a:avLst/>
            <a:gdLst/>
            <a:ahLst/>
            <a:cxnLst/>
            <a:rect l="l" t="t" r="r" b="b"/>
            <a:pathLst>
              <a:path w="11264129" h="10287000">
                <a:moveTo>
                  <a:pt x="0" y="0"/>
                </a:moveTo>
                <a:lnTo>
                  <a:pt x="11264129" y="0"/>
                </a:lnTo>
                <a:lnTo>
                  <a:pt x="11264129" y="10287000"/>
                </a:lnTo>
                <a:lnTo>
                  <a:pt x="0" y="10287000"/>
                </a:lnTo>
                <a:lnTo>
                  <a:pt x="0" y="0"/>
                </a:lnTo>
                <a:close/>
              </a:path>
            </a:pathLst>
          </a:custGeom>
          <a:blipFill>
            <a:blip r:embed="rId3">
              <a:alphaModFix amt="3000"/>
            </a:blip>
            <a:stretch>
              <a:fillRect/>
            </a:stretch>
          </a:blipFill>
        </p:spPr>
        <p:txBody>
          <a:bodyPr/>
          <a:lstStyle/>
          <a:p>
            <a:pPr defTabSz="609630"/>
            <a:endParaRPr lang="en-US" sz="1200" dirty="0">
              <a:solidFill>
                <a:prstClr val="black"/>
              </a:solidFill>
              <a:latin typeface="Calibri"/>
            </a:endParaRPr>
          </a:p>
        </p:txBody>
      </p:sp>
      <p:pic>
        <p:nvPicPr>
          <p:cNvPr id="2" name="Picture 1">
            <a:extLst>
              <a:ext uri="{FF2B5EF4-FFF2-40B4-BE49-F238E27FC236}">
                <a16:creationId xmlns:a16="http://schemas.microsoft.com/office/drawing/2014/main" id="{80079A64-85FD-45A1-FD5B-B0D0C98EC5E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48600" y="0"/>
            <a:ext cx="4343400" cy="6858000"/>
          </a:xfrm>
          <a:prstGeom prst="rect">
            <a:avLst/>
          </a:prstGeom>
          <a:solidFill>
            <a:srgbClr val="FFFFFF">
              <a:shade val="85000"/>
            </a:srgbClr>
          </a:solidFill>
          <a:ln w="88900" cap="sq">
            <a:noFill/>
            <a:miter lim="800000"/>
          </a:ln>
          <a:effectLst/>
        </p:spPr>
      </p:pic>
      <p:sp>
        <p:nvSpPr>
          <p:cNvPr id="9" name="TextBox 10">
            <a:extLst>
              <a:ext uri="{FF2B5EF4-FFF2-40B4-BE49-F238E27FC236}">
                <a16:creationId xmlns:a16="http://schemas.microsoft.com/office/drawing/2014/main" id="{115F4E11-6300-6AC6-8D18-330018252E8E}"/>
              </a:ext>
            </a:extLst>
          </p:cNvPr>
          <p:cNvSpPr txBox="1"/>
          <p:nvPr/>
        </p:nvSpPr>
        <p:spPr>
          <a:xfrm>
            <a:off x="659009" y="356603"/>
            <a:ext cx="6579992" cy="702885"/>
          </a:xfrm>
          <a:prstGeom prst="rect">
            <a:avLst/>
          </a:prstGeom>
        </p:spPr>
        <p:txBody>
          <a:bodyPr wrap="square" lIns="0" tIns="0" rIns="0" bIns="0" rtlCol="0" anchor="t">
            <a:spAutoFit/>
          </a:bodyPr>
          <a:lstStyle/>
          <a:p>
            <a:pPr defTabSz="609630">
              <a:lnSpc>
                <a:spcPts val="5867"/>
              </a:lnSpc>
              <a:defRPr/>
            </a:pPr>
            <a:r>
              <a:rPr lang="en-US" sz="4000" b="1" dirty="0">
                <a:solidFill>
                  <a:srgbClr val="002F6C"/>
                </a:solidFill>
                <a:latin typeface="Calibri"/>
              </a:rPr>
              <a:t>Critical Need Language Award </a:t>
            </a:r>
          </a:p>
        </p:txBody>
      </p:sp>
      <p:sp>
        <p:nvSpPr>
          <p:cNvPr id="10" name="TextBox 12">
            <a:extLst>
              <a:ext uri="{FF2B5EF4-FFF2-40B4-BE49-F238E27FC236}">
                <a16:creationId xmlns:a16="http://schemas.microsoft.com/office/drawing/2014/main" id="{46DEE863-EC96-303F-DDB9-D5FF76E87231}"/>
              </a:ext>
            </a:extLst>
          </p:cNvPr>
          <p:cNvSpPr txBox="1"/>
          <p:nvPr/>
        </p:nvSpPr>
        <p:spPr>
          <a:xfrm>
            <a:off x="690184" y="1064568"/>
            <a:ext cx="6739878" cy="738664"/>
          </a:xfrm>
          <a:prstGeom prst="rect">
            <a:avLst/>
          </a:prstGeom>
        </p:spPr>
        <p:txBody>
          <a:bodyPr wrap="square" lIns="0" tIns="0" rIns="0" bIns="0" rtlCol="0" anchor="t">
            <a:spAutoFit/>
          </a:bodyPr>
          <a:lstStyle/>
          <a:p>
            <a:pPr defTabSz="609630">
              <a:defRPr/>
            </a:pPr>
            <a:r>
              <a:rPr lang="en-US" sz="2400" b="1" dirty="0">
                <a:solidFill>
                  <a:srgbClr val="4F81BD"/>
                </a:solidFill>
                <a:latin typeface="Calibri"/>
              </a:rPr>
              <a:t>Up to an additional $3,000 + access to proficiency testing</a:t>
            </a:r>
          </a:p>
        </p:txBody>
      </p:sp>
      <p:sp>
        <p:nvSpPr>
          <p:cNvPr id="11" name="TextBox 10">
            <a:extLst>
              <a:ext uri="{FF2B5EF4-FFF2-40B4-BE49-F238E27FC236}">
                <a16:creationId xmlns:a16="http://schemas.microsoft.com/office/drawing/2014/main" id="{7AAA7639-5EB4-3A3A-9FC4-7B4EA44E2F48}"/>
              </a:ext>
            </a:extLst>
          </p:cNvPr>
          <p:cNvSpPr txBox="1"/>
          <p:nvPr/>
        </p:nvSpPr>
        <p:spPr>
          <a:xfrm>
            <a:off x="659008" y="2006600"/>
            <a:ext cx="2937632" cy="3918317"/>
          </a:xfrm>
          <a:prstGeom prst="rect">
            <a:avLst/>
          </a:prstGeom>
          <a:noFill/>
        </p:spPr>
        <p:txBody>
          <a:bodyPr wrap="square">
            <a:spAutoFit/>
          </a:bodyPr>
          <a:lstStyle/>
          <a:p>
            <a:pPr marL="304815" indent="-304815" defTabSz="609630">
              <a:lnSpc>
                <a:spcPct val="150000"/>
              </a:lnSpc>
              <a:buClr>
                <a:schemeClr val="accent1"/>
              </a:buClr>
              <a:buFont typeface="Arial" panose="020B0604020202020204" pitchFamily="34" charset="0"/>
              <a:buChar char="•"/>
              <a:defRPr/>
            </a:pPr>
            <a:r>
              <a:rPr lang="en-US" sz="1900" dirty="0">
                <a:solidFill>
                  <a:srgbClr val="002F6C"/>
                </a:solidFill>
                <a:latin typeface="Calibri"/>
              </a:rPr>
              <a:t>Arabic</a:t>
            </a:r>
          </a:p>
          <a:p>
            <a:pPr marL="304815" indent="-304815" defTabSz="609630">
              <a:lnSpc>
                <a:spcPct val="150000"/>
              </a:lnSpc>
              <a:buClr>
                <a:schemeClr val="accent1"/>
              </a:buClr>
              <a:buFont typeface="Arial" panose="020B0604020202020204" pitchFamily="34" charset="0"/>
              <a:buChar char="•"/>
              <a:defRPr/>
            </a:pPr>
            <a:r>
              <a:rPr lang="en-US" sz="1900" dirty="0">
                <a:solidFill>
                  <a:srgbClr val="002F6C"/>
                </a:solidFill>
                <a:latin typeface="Calibri"/>
              </a:rPr>
              <a:t>Azerbaijani</a:t>
            </a:r>
          </a:p>
          <a:p>
            <a:pPr marL="304815" indent="-304815" defTabSz="609630">
              <a:lnSpc>
                <a:spcPct val="150000"/>
              </a:lnSpc>
              <a:buClr>
                <a:schemeClr val="accent1"/>
              </a:buClr>
              <a:buFont typeface="Arial" panose="020B0604020202020204" pitchFamily="34" charset="0"/>
              <a:buChar char="•"/>
              <a:defRPr/>
            </a:pPr>
            <a:r>
              <a:rPr lang="en-US" sz="1900" dirty="0">
                <a:solidFill>
                  <a:srgbClr val="002F6C"/>
                </a:solidFill>
                <a:latin typeface="Calibri"/>
              </a:rPr>
              <a:t>Bahasa Indonesian</a:t>
            </a:r>
          </a:p>
          <a:p>
            <a:pPr marL="304815" indent="-304815" defTabSz="609630">
              <a:lnSpc>
                <a:spcPct val="150000"/>
              </a:lnSpc>
              <a:buClr>
                <a:schemeClr val="accent1"/>
              </a:buClr>
              <a:buFont typeface="Arial" panose="020B0604020202020204" pitchFamily="34" charset="0"/>
              <a:buChar char="•"/>
              <a:defRPr/>
            </a:pPr>
            <a:r>
              <a:rPr lang="en-US" sz="1900" dirty="0">
                <a:solidFill>
                  <a:srgbClr val="002F6C"/>
                </a:solidFill>
                <a:latin typeface="Calibri"/>
              </a:rPr>
              <a:t>Bangla</a:t>
            </a:r>
          </a:p>
          <a:p>
            <a:pPr marL="304815" indent="-304815" defTabSz="609630">
              <a:lnSpc>
                <a:spcPct val="150000"/>
              </a:lnSpc>
              <a:buClr>
                <a:schemeClr val="accent1"/>
              </a:buClr>
              <a:buFont typeface="Arial" panose="020B0604020202020204" pitchFamily="34" charset="0"/>
              <a:buChar char="•"/>
              <a:defRPr/>
            </a:pPr>
            <a:r>
              <a:rPr lang="en-US" sz="1900" dirty="0">
                <a:solidFill>
                  <a:srgbClr val="002F6C"/>
                </a:solidFill>
                <a:latin typeface="Calibri"/>
              </a:rPr>
              <a:t>Chinese (Mandarin)</a:t>
            </a:r>
          </a:p>
          <a:p>
            <a:pPr marL="304815" indent="-304815" defTabSz="609630">
              <a:lnSpc>
                <a:spcPct val="150000"/>
              </a:lnSpc>
              <a:buClr>
                <a:schemeClr val="accent1"/>
              </a:buClr>
              <a:buFont typeface="Arial" panose="020B0604020202020204" pitchFamily="34" charset="0"/>
              <a:buChar char="•"/>
              <a:defRPr/>
            </a:pPr>
            <a:r>
              <a:rPr lang="en-US" sz="1900" dirty="0">
                <a:solidFill>
                  <a:srgbClr val="002F6C"/>
                </a:solidFill>
                <a:latin typeface="Calibri"/>
              </a:rPr>
              <a:t>Hebrew</a:t>
            </a:r>
          </a:p>
          <a:p>
            <a:pPr marL="304815" indent="-304815" defTabSz="609630">
              <a:lnSpc>
                <a:spcPct val="150000"/>
              </a:lnSpc>
              <a:buClr>
                <a:schemeClr val="accent1"/>
              </a:buClr>
              <a:buFont typeface="Arial" panose="020B0604020202020204" pitchFamily="34" charset="0"/>
              <a:buChar char="•"/>
              <a:defRPr/>
            </a:pPr>
            <a:r>
              <a:rPr lang="en-US" sz="1900" dirty="0">
                <a:solidFill>
                  <a:srgbClr val="002F6C"/>
                </a:solidFill>
                <a:latin typeface="Calibri"/>
              </a:rPr>
              <a:t>Hindi</a:t>
            </a:r>
          </a:p>
          <a:p>
            <a:pPr marL="304815" indent="-304815" defTabSz="609630">
              <a:lnSpc>
                <a:spcPct val="150000"/>
              </a:lnSpc>
              <a:buClr>
                <a:schemeClr val="accent1"/>
              </a:buClr>
              <a:buFont typeface="Arial" panose="020B0604020202020204" pitchFamily="34" charset="0"/>
              <a:buChar char="•"/>
              <a:defRPr/>
            </a:pPr>
            <a:r>
              <a:rPr lang="en-US" sz="1900" dirty="0">
                <a:solidFill>
                  <a:srgbClr val="002F6C"/>
                </a:solidFill>
                <a:latin typeface="Calibri"/>
              </a:rPr>
              <a:t>Japanese</a:t>
            </a:r>
          </a:p>
          <a:p>
            <a:pPr marL="304815" indent="-304815" defTabSz="609630">
              <a:lnSpc>
                <a:spcPct val="150000"/>
              </a:lnSpc>
              <a:buFont typeface="Arial" panose="020B0604020202020204" pitchFamily="34" charset="0"/>
              <a:buChar char="•"/>
              <a:defRPr/>
            </a:pPr>
            <a:endParaRPr lang="en-US" sz="1533" dirty="0">
              <a:solidFill>
                <a:srgbClr val="002F6C"/>
              </a:solidFill>
              <a:latin typeface="Verlag 1"/>
            </a:endParaRPr>
          </a:p>
        </p:txBody>
      </p:sp>
      <p:sp>
        <p:nvSpPr>
          <p:cNvPr id="12" name="TextBox 11">
            <a:extLst>
              <a:ext uri="{FF2B5EF4-FFF2-40B4-BE49-F238E27FC236}">
                <a16:creationId xmlns:a16="http://schemas.microsoft.com/office/drawing/2014/main" id="{197E1119-4B24-DFAC-5CF0-C202AA2443FB}"/>
              </a:ext>
            </a:extLst>
          </p:cNvPr>
          <p:cNvSpPr txBox="1"/>
          <p:nvPr/>
        </p:nvSpPr>
        <p:spPr>
          <a:xfrm>
            <a:off x="3911600" y="2006600"/>
            <a:ext cx="2937632" cy="3918317"/>
          </a:xfrm>
          <a:prstGeom prst="rect">
            <a:avLst/>
          </a:prstGeom>
          <a:noFill/>
        </p:spPr>
        <p:txBody>
          <a:bodyPr wrap="square">
            <a:spAutoFit/>
          </a:bodyPr>
          <a:lstStyle/>
          <a:p>
            <a:pPr marL="304815" indent="-304815" defTabSz="609630">
              <a:lnSpc>
                <a:spcPct val="150000"/>
              </a:lnSpc>
              <a:buClr>
                <a:schemeClr val="accent1"/>
              </a:buClr>
              <a:buFont typeface="Arial" panose="020B0604020202020204" pitchFamily="34" charset="0"/>
              <a:buChar char="•"/>
              <a:defRPr/>
            </a:pPr>
            <a:r>
              <a:rPr lang="en-US" sz="1900" dirty="0">
                <a:solidFill>
                  <a:srgbClr val="002F6C"/>
                </a:solidFill>
                <a:latin typeface="Calibri"/>
              </a:rPr>
              <a:t>Korean</a:t>
            </a:r>
          </a:p>
          <a:p>
            <a:pPr marL="304815" indent="-304815" defTabSz="609630">
              <a:lnSpc>
                <a:spcPct val="150000"/>
              </a:lnSpc>
              <a:buClr>
                <a:schemeClr val="accent1"/>
              </a:buClr>
              <a:buFont typeface="Arial" panose="020B0604020202020204" pitchFamily="34" charset="0"/>
              <a:buChar char="•"/>
              <a:defRPr/>
            </a:pPr>
            <a:r>
              <a:rPr lang="en-US" sz="1900" dirty="0">
                <a:solidFill>
                  <a:srgbClr val="002F6C"/>
                </a:solidFill>
                <a:latin typeface="Calibri"/>
              </a:rPr>
              <a:t>Persian</a:t>
            </a:r>
          </a:p>
          <a:p>
            <a:pPr marL="304815" indent="-304815" defTabSz="609630">
              <a:lnSpc>
                <a:spcPct val="150000"/>
              </a:lnSpc>
              <a:buClr>
                <a:schemeClr val="accent1"/>
              </a:buClr>
              <a:buFont typeface="Arial" panose="020B0604020202020204" pitchFamily="34" charset="0"/>
              <a:buChar char="•"/>
              <a:defRPr/>
            </a:pPr>
            <a:r>
              <a:rPr lang="en-US" sz="1900" dirty="0">
                <a:solidFill>
                  <a:srgbClr val="002F6C"/>
                </a:solidFill>
                <a:latin typeface="Calibri"/>
              </a:rPr>
              <a:t>Portuguese</a:t>
            </a:r>
          </a:p>
          <a:p>
            <a:pPr marL="304815" indent="-304815" defTabSz="609630">
              <a:lnSpc>
                <a:spcPct val="150000"/>
              </a:lnSpc>
              <a:buClr>
                <a:schemeClr val="accent1"/>
              </a:buClr>
              <a:buFont typeface="Arial" panose="020B0604020202020204" pitchFamily="34" charset="0"/>
              <a:buChar char="•"/>
              <a:defRPr/>
            </a:pPr>
            <a:r>
              <a:rPr lang="en-US" sz="1900" dirty="0">
                <a:solidFill>
                  <a:srgbClr val="002F6C"/>
                </a:solidFill>
                <a:latin typeface="Calibri"/>
              </a:rPr>
              <a:t>Punjabi</a:t>
            </a:r>
          </a:p>
          <a:p>
            <a:pPr marL="304815" indent="-304815" defTabSz="609630">
              <a:lnSpc>
                <a:spcPct val="150000"/>
              </a:lnSpc>
              <a:buClr>
                <a:schemeClr val="accent1"/>
              </a:buClr>
              <a:buFont typeface="Arial" panose="020B0604020202020204" pitchFamily="34" charset="0"/>
              <a:buChar char="•"/>
              <a:defRPr/>
            </a:pPr>
            <a:r>
              <a:rPr lang="en-US" sz="1900" dirty="0">
                <a:solidFill>
                  <a:srgbClr val="002F6C"/>
                </a:solidFill>
                <a:latin typeface="Calibri"/>
              </a:rPr>
              <a:t>Russian</a:t>
            </a:r>
          </a:p>
          <a:p>
            <a:pPr marL="304815" indent="-304815" defTabSz="609630">
              <a:lnSpc>
                <a:spcPct val="150000"/>
              </a:lnSpc>
              <a:buClr>
                <a:schemeClr val="accent1"/>
              </a:buClr>
              <a:buFont typeface="Arial" panose="020B0604020202020204" pitchFamily="34" charset="0"/>
              <a:buChar char="•"/>
              <a:defRPr/>
            </a:pPr>
            <a:r>
              <a:rPr lang="en-US" sz="1900" dirty="0">
                <a:solidFill>
                  <a:srgbClr val="002F6C"/>
                </a:solidFill>
                <a:latin typeface="Calibri"/>
              </a:rPr>
              <a:t>Swahili</a:t>
            </a:r>
          </a:p>
          <a:p>
            <a:pPr marL="304815" indent="-304815" defTabSz="609630">
              <a:lnSpc>
                <a:spcPct val="150000"/>
              </a:lnSpc>
              <a:buClr>
                <a:schemeClr val="accent1"/>
              </a:buClr>
              <a:buFont typeface="Arial" panose="020B0604020202020204" pitchFamily="34" charset="0"/>
              <a:buChar char="•"/>
              <a:defRPr/>
            </a:pPr>
            <a:r>
              <a:rPr lang="en-US" sz="1900" dirty="0">
                <a:solidFill>
                  <a:srgbClr val="002F6C"/>
                </a:solidFill>
                <a:latin typeface="Calibri"/>
              </a:rPr>
              <a:t>Turkish</a:t>
            </a:r>
          </a:p>
          <a:p>
            <a:pPr marL="304815" indent="-304815" defTabSz="609630">
              <a:lnSpc>
                <a:spcPct val="150000"/>
              </a:lnSpc>
              <a:buClr>
                <a:schemeClr val="accent1"/>
              </a:buClr>
              <a:buFont typeface="Arial" panose="020B0604020202020204" pitchFamily="34" charset="0"/>
              <a:buChar char="•"/>
              <a:defRPr/>
            </a:pPr>
            <a:r>
              <a:rPr lang="en-US" sz="1900" dirty="0">
                <a:solidFill>
                  <a:srgbClr val="002F6C"/>
                </a:solidFill>
                <a:latin typeface="Calibri"/>
              </a:rPr>
              <a:t>Urdu</a:t>
            </a:r>
          </a:p>
          <a:p>
            <a:pPr marL="304815" indent="-304815" defTabSz="609630">
              <a:lnSpc>
                <a:spcPct val="150000"/>
              </a:lnSpc>
              <a:buFont typeface="Arial" panose="020B0604020202020204" pitchFamily="34" charset="0"/>
              <a:buChar char="•"/>
              <a:defRPr/>
            </a:pPr>
            <a:endParaRPr lang="en-US" sz="1533" dirty="0">
              <a:solidFill>
                <a:srgbClr val="002F6C"/>
              </a:solidFill>
              <a:latin typeface="Verlag 1"/>
            </a:endParaRPr>
          </a:p>
        </p:txBody>
      </p:sp>
      <p:sp>
        <p:nvSpPr>
          <p:cNvPr id="13" name="TextBox 12">
            <a:extLst>
              <a:ext uri="{FF2B5EF4-FFF2-40B4-BE49-F238E27FC236}">
                <a16:creationId xmlns:a16="http://schemas.microsoft.com/office/drawing/2014/main" id="{BFEC8FD9-87DF-165D-7907-4C790541C525}"/>
              </a:ext>
            </a:extLst>
          </p:cNvPr>
          <p:cNvSpPr txBox="1"/>
          <p:nvPr/>
        </p:nvSpPr>
        <p:spPr>
          <a:xfrm>
            <a:off x="659008" y="5658428"/>
            <a:ext cx="5786816" cy="353943"/>
          </a:xfrm>
          <a:prstGeom prst="rect">
            <a:avLst/>
          </a:prstGeom>
          <a:noFill/>
        </p:spPr>
        <p:txBody>
          <a:bodyPr wrap="square" rtlCol="0">
            <a:spAutoFit/>
          </a:bodyPr>
          <a:lstStyle/>
          <a:p>
            <a:pPr defTabSz="609630"/>
            <a:r>
              <a:rPr lang="en-US" sz="1700" b="1" dirty="0">
                <a:solidFill>
                  <a:srgbClr val="FF0000"/>
                </a:solidFill>
                <a:latin typeface="Calibri"/>
              </a:rPr>
              <a:t>Studying these languages in sign language is also eligible </a:t>
            </a:r>
          </a:p>
        </p:txBody>
      </p:sp>
      <p:sp>
        <p:nvSpPr>
          <p:cNvPr id="14" name="TextBox 13">
            <a:extLst>
              <a:ext uri="{FF2B5EF4-FFF2-40B4-BE49-F238E27FC236}">
                <a16:creationId xmlns:a16="http://schemas.microsoft.com/office/drawing/2014/main" id="{F7578E57-CA61-929C-80E3-7C34C7577E6F}"/>
              </a:ext>
            </a:extLst>
          </p:cNvPr>
          <p:cNvSpPr txBox="1"/>
          <p:nvPr/>
        </p:nvSpPr>
        <p:spPr>
          <a:xfrm>
            <a:off x="674944" y="6004909"/>
            <a:ext cx="3966854" cy="353943"/>
          </a:xfrm>
          <a:prstGeom prst="rect">
            <a:avLst/>
          </a:prstGeom>
          <a:noFill/>
        </p:spPr>
        <p:txBody>
          <a:bodyPr wrap="square">
            <a:spAutoFit/>
          </a:bodyPr>
          <a:lstStyle/>
          <a:p>
            <a:pPr defTabSz="609630"/>
            <a:r>
              <a:rPr lang="en-US" sz="1700" b="1" dirty="0">
                <a:solidFill>
                  <a:srgbClr val="FF0000"/>
                </a:solidFill>
                <a:latin typeface="Calibri"/>
              </a:rPr>
              <a:t>Requires an extra essay to be considered</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91A9BA3C-CBB7-6754-96A0-1474061477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431740" y="6096000"/>
            <a:ext cx="2743200" cy="762000"/>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C5314EC7-15EB-AA50-4B12-5DFC345DCEC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453349" y="6172200"/>
            <a:ext cx="1371600" cy="685800"/>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0C5E8B44-4A7F-1884-0F60-83C859C2E60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672549" y="6172200"/>
            <a:ext cx="609600" cy="685800"/>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784175DF-8DB1-C323-DA5D-868D4D75730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129749" y="6019800"/>
            <a:ext cx="1066800" cy="838200"/>
          </a:xfrm>
          <a:prstGeom prst="rect">
            <a:avLst/>
          </a:prstGeom>
        </p:spPr>
      </p:pic>
    </p:spTree>
    <p:extLst>
      <p:ext uri="{BB962C8B-B14F-4D97-AF65-F5344CB8AC3E}">
        <p14:creationId xmlns:p14="http://schemas.microsoft.com/office/powerpoint/2010/main" val="26465267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5557</TotalTime>
  <Words>6712</Words>
  <Application>Microsoft Macintosh PowerPoint</Application>
  <PresentationFormat>Widescreen</PresentationFormat>
  <Paragraphs>449</Paragraphs>
  <Slides>33</Slides>
  <Notes>33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Aptos</vt:lpstr>
      <vt:lpstr>Arial</vt:lpstr>
      <vt:lpstr>Calibri</vt:lpstr>
      <vt:lpstr>Calibri Light</vt:lpstr>
      <vt:lpstr>Georgia Pro Cond Semibold</vt:lpstr>
      <vt:lpstr>Helvetica Neue Medium</vt:lpstr>
      <vt:lpstr>Segoe UI</vt:lpstr>
      <vt:lpstr>Times New Roman</vt:lpstr>
      <vt:lpstr>Verlag 1</vt:lpstr>
      <vt:lpstr>Verlag A</vt:lpstr>
      <vt:lpstr>Verlag-Book</vt:lpstr>
      <vt:lpstr>Wingdings</vt:lpstr>
      <vt:lpstr>WordVisi_MSFontService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Iadanza, Alex</dc:creator>
  <cp:lastModifiedBy>Microsoft Office User</cp:lastModifiedBy>
  <cp:revision>86</cp:revision>
  <dcterms:created xsi:type="dcterms:W3CDTF">2024-06-24T21:16:56Z</dcterms:created>
  <dcterms:modified xsi:type="dcterms:W3CDTF">2024-08-14T17:38:39Z</dcterms:modified>
</cp:coreProperties>
</file>